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0" autoAdjust="0"/>
    <p:restoredTop sz="94660"/>
  </p:normalViewPr>
  <p:slideViewPr>
    <p:cSldViewPr snapToGrid="0">
      <p:cViewPr varScale="1">
        <p:scale>
          <a:sx n="70" d="100"/>
          <a:sy n="70" d="100"/>
        </p:scale>
        <p:origin x="-54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0E55-8FB1-4B9D-8A1F-240614136E98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C285-B9FA-4937-92E4-D8E8B8B028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559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0E55-8FB1-4B9D-8A1F-240614136E98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C285-B9FA-4937-92E4-D8E8B8B028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410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0E55-8FB1-4B9D-8A1F-240614136E98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C285-B9FA-4937-92E4-D8E8B8B028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830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0E55-8FB1-4B9D-8A1F-240614136E98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C285-B9FA-4937-92E4-D8E8B8B028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532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0E55-8FB1-4B9D-8A1F-240614136E98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C285-B9FA-4937-92E4-D8E8B8B028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384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0E55-8FB1-4B9D-8A1F-240614136E98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C285-B9FA-4937-92E4-D8E8B8B028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020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0E55-8FB1-4B9D-8A1F-240614136E98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C285-B9FA-4937-92E4-D8E8B8B028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201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0E55-8FB1-4B9D-8A1F-240614136E98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C285-B9FA-4937-92E4-D8E8B8B028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357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0E55-8FB1-4B9D-8A1F-240614136E98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C285-B9FA-4937-92E4-D8E8B8B028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606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0E55-8FB1-4B9D-8A1F-240614136E98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C285-B9FA-4937-92E4-D8E8B8B028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228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0E55-8FB1-4B9D-8A1F-240614136E98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5C285-B9FA-4937-92E4-D8E8B8B028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791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F0E55-8FB1-4B9D-8A1F-240614136E98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5C285-B9FA-4937-92E4-D8E8B8B028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251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123214" y="329642"/>
            <a:ext cx="584958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Муниципальное дошкольное образовательное учреждение «Д/С № 238 города Челябинска</a:t>
            </a:r>
            <a:endParaRPr lang="ru-RU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61376" y="1888811"/>
            <a:ext cx="8564450" cy="233545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5400" b="1" spc="50" dirty="0" err="1" smtClean="0">
                <a:ln w="952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Лэпбук</a:t>
            </a:r>
            <a:r>
              <a:rPr lang="ru-RU" sz="5400" b="1" spc="50" dirty="0" smtClean="0">
                <a:ln w="952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«</a:t>
            </a:r>
            <a:r>
              <a:rPr lang="ru-RU" sz="5400" b="1" spc="50" dirty="0" err="1" smtClean="0">
                <a:ln w="952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Звуковечок</a:t>
            </a:r>
            <a:r>
              <a:rPr lang="ru-RU" sz="5400" b="1" spc="50" dirty="0" smtClean="0">
                <a:ln w="9525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»</a:t>
            </a:r>
            <a:endParaRPr lang="ru-RU" sz="5400" b="1" spc="50" dirty="0">
              <a:ln w="9525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3228" y="5150720"/>
            <a:ext cx="4297953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400" b="1" cap="none" spc="0" dirty="0" smtClean="0">
                <a:ln w="0"/>
                <a:solidFill>
                  <a:schemeClr val="tx1"/>
                </a:solidFill>
              </a:rPr>
              <a:t>Составили: Тимофеева Н. </a:t>
            </a:r>
            <a:r>
              <a:rPr lang="ru-RU" sz="1400" b="1" dirty="0" smtClean="0">
                <a:ln w="0"/>
              </a:rPr>
              <a:t>А.</a:t>
            </a:r>
          </a:p>
          <a:p>
            <a:r>
              <a:rPr lang="ru-RU" sz="1400" b="1" cap="none" spc="0" dirty="0" smtClean="0">
                <a:ln w="0"/>
                <a:solidFill>
                  <a:schemeClr val="tx1"/>
                </a:solidFill>
              </a:rPr>
              <a:t>Воспитатель группы компенсирующей </a:t>
            </a:r>
          </a:p>
          <a:p>
            <a:r>
              <a:rPr lang="ru-RU" sz="1400" b="1" cap="none" spc="0" dirty="0" smtClean="0">
                <a:ln w="0"/>
                <a:solidFill>
                  <a:schemeClr val="tx1"/>
                </a:solidFill>
              </a:rPr>
              <a:t>направленности</a:t>
            </a:r>
            <a:r>
              <a:rPr lang="ru-RU" sz="1400" b="1" dirty="0" smtClean="0">
                <a:ln w="0"/>
              </a:rPr>
              <a:t> для детей с ТНР</a:t>
            </a:r>
          </a:p>
          <a:p>
            <a:r>
              <a:rPr lang="ru-RU" sz="1400" b="1" cap="none" spc="0" dirty="0" err="1" smtClean="0">
                <a:ln w="0"/>
                <a:solidFill>
                  <a:schemeClr val="tx1"/>
                </a:solidFill>
              </a:rPr>
              <a:t>Лошковых</a:t>
            </a:r>
            <a:r>
              <a:rPr lang="ru-RU" sz="1400" b="1" cap="none" spc="0" dirty="0" smtClean="0">
                <a:ln w="0"/>
                <a:solidFill>
                  <a:schemeClr val="tx1"/>
                </a:solidFill>
              </a:rPr>
              <a:t> М. А .</a:t>
            </a:r>
          </a:p>
          <a:p>
            <a:r>
              <a:rPr lang="ru-RU" sz="1400" b="1" dirty="0" smtClean="0">
                <a:ln w="0"/>
              </a:rPr>
              <a:t>Учитель -логопед</a:t>
            </a:r>
            <a:endParaRPr lang="ru-RU" sz="1400" b="1" cap="none" spc="0" dirty="0">
              <a:ln w="0"/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784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91718" y="188966"/>
            <a:ext cx="6489662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Цель: автоматизация сложных </a:t>
            </a:r>
          </a:p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 артикуляции звуков</a:t>
            </a:r>
          </a:p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в изолированном произношении, в</a:t>
            </a:r>
          </a:p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слогах, словах, фразовой речи.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" t="33502" r="-543" b="8501"/>
          <a:stretch/>
        </p:blipFill>
        <p:spPr bwMode="auto">
          <a:xfrm>
            <a:off x="1228298" y="2251069"/>
            <a:ext cx="7546099" cy="4606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348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35303" y="228606"/>
            <a:ext cx="60267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Уточнение артикуляции звука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WordArt 6"/>
          <p:cNvSpPr>
            <a:spLocks noChangeArrowheads="1" noChangeShapeType="1" noTextEdit="1"/>
          </p:cNvSpPr>
          <p:nvPr/>
        </p:nvSpPr>
        <p:spPr bwMode="auto">
          <a:xfrm>
            <a:off x="171450" y="166688"/>
            <a:ext cx="419100" cy="2190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endParaRPr lang="ru-RU" sz="12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10" name="WordArt 7"/>
          <p:cNvSpPr>
            <a:spLocks noChangeArrowheads="1" noChangeShapeType="1" noTextEdit="1"/>
          </p:cNvSpPr>
          <p:nvPr/>
        </p:nvSpPr>
        <p:spPr bwMode="auto">
          <a:xfrm>
            <a:off x="323850" y="319088"/>
            <a:ext cx="419100" cy="2190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>
              <a:buNone/>
            </a:pPr>
            <a:endParaRPr lang="ru-RU" sz="1200" i="1" kern="10" spc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effectLst/>
              <a:latin typeface="Arial Black" panose="020B0A040201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61553" y="2231613"/>
            <a:ext cx="607768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губ, зубов, языка, </a:t>
            </a:r>
          </a:p>
          <a:p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воздушной </a:t>
            </a:r>
          </a:p>
          <a:p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струи и голосовых связок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Group 8"/>
          <p:cNvGrpSpPr>
            <a:grpSpLocks/>
          </p:cNvGrpSpPr>
          <p:nvPr/>
        </p:nvGrpSpPr>
        <p:grpSpPr bwMode="auto">
          <a:xfrm>
            <a:off x="6800795" y="1080745"/>
            <a:ext cx="4011612" cy="4056062"/>
            <a:chOff x="2786" y="1394"/>
            <a:chExt cx="6318" cy="6387"/>
          </a:xfrm>
        </p:grpSpPr>
        <p:sp>
          <p:nvSpPr>
            <p:cNvPr id="22" name="Oval 9"/>
            <p:cNvSpPr>
              <a:spLocks noChangeArrowheads="1"/>
            </p:cNvSpPr>
            <p:nvPr/>
          </p:nvSpPr>
          <p:spPr bwMode="auto">
            <a:xfrm>
              <a:off x="2786" y="1394"/>
              <a:ext cx="6318" cy="6387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5E0B3"/>
                </a:gs>
              </a:gsLst>
              <a:lin ang="5400000" scaled="1"/>
            </a:gradFill>
            <a:ln w="12700">
              <a:solidFill>
                <a:srgbClr val="A8D08D"/>
              </a:solidFill>
              <a:round/>
              <a:headEnd/>
              <a:tailEnd/>
            </a:ln>
            <a:effectLst>
              <a:outerShdw dist="28398" dir="3806097" algn="ctr" rotWithShape="0">
                <a:srgbClr val="3756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5821" y="4319"/>
              <a:ext cx="300" cy="3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5615" y="1831"/>
              <a:ext cx="660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ru-RU" sz="1200" i="1" kern="10" spc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Black" panose="020B0A04020102020204" pitchFamily="34" charset="0"/>
                </a:rPr>
                <a:t>губы</a:t>
              </a:r>
              <a:endParaRPr lang="ru-RU" sz="1200" i="1" kern="10" spc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Black" panose="020B0A04020102020204" pitchFamily="34" charset="0"/>
              </a:endParaRPr>
            </a:p>
          </p:txBody>
        </p:sp>
        <p:sp>
          <p:nvSpPr>
            <p:cNvPr id="25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7586" y="3325"/>
              <a:ext cx="705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ru-RU" sz="1200" i="1" kern="10" spc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Black" panose="020B0A04020102020204" pitchFamily="34" charset="0"/>
                </a:rPr>
                <a:t>зубы</a:t>
              </a:r>
              <a:endParaRPr lang="ru-RU" sz="1200" i="1" kern="10" spc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Black" panose="020B0A04020102020204" pitchFamily="34" charset="0"/>
              </a:endParaRPr>
            </a:p>
          </p:txBody>
        </p:sp>
        <p:sp>
          <p:nvSpPr>
            <p:cNvPr id="26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3596" y="3395"/>
              <a:ext cx="555" cy="27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ru-RU" sz="1000" i="1" kern="10" spc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Black" panose="020B0A04020102020204" pitchFamily="34" charset="0"/>
                </a:rPr>
                <a:t>язык</a:t>
              </a:r>
              <a:endParaRPr lang="ru-RU" sz="1000" i="1" kern="10" spc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Black" panose="020B0A04020102020204" pitchFamily="34" charset="0"/>
              </a:endParaRPr>
            </a:p>
          </p:txBody>
        </p:sp>
        <p:sp>
          <p:nvSpPr>
            <p:cNvPr id="27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4287" y="5385"/>
              <a:ext cx="1297" cy="34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ru-RU" sz="1200" i="1" kern="10" spc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Black" panose="020B0A04020102020204" pitchFamily="34" charset="0"/>
                </a:rPr>
                <a:t>воздушная </a:t>
              </a:r>
            </a:p>
            <a:p>
              <a:pPr algn="ctr" rtl="0">
                <a:buNone/>
              </a:pPr>
              <a:r>
                <a:rPr lang="ru-RU" sz="1200" i="1" kern="10" spc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Black" panose="020B0A04020102020204" pitchFamily="34" charset="0"/>
                </a:rPr>
                <a:t>  струя</a:t>
              </a:r>
              <a:endParaRPr lang="ru-RU" sz="1200" i="1" kern="10" spc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Black" panose="020B0A04020102020204" pitchFamily="34" charset="0"/>
              </a:endParaRPr>
            </a:p>
          </p:txBody>
        </p:sp>
        <p:sp>
          <p:nvSpPr>
            <p:cNvPr id="28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6723" y="5385"/>
              <a:ext cx="1306" cy="389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>
                <a:buNone/>
              </a:pPr>
              <a:r>
                <a:rPr lang="ru-RU" sz="1200" i="1" kern="10" spc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Black" panose="020B0A04020102020204" pitchFamily="34" charset="0"/>
                </a:rPr>
                <a:t>голосовые </a:t>
              </a:r>
            </a:p>
            <a:p>
              <a:pPr algn="ctr" rtl="0">
                <a:buNone/>
              </a:pPr>
              <a:r>
                <a:rPr lang="ru-RU" sz="1200" i="1" kern="10" spc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effectLst/>
                  <a:latin typeface="Arial Black" panose="020B0A04020102020204" pitchFamily="34" charset="0"/>
                </a:rPr>
                <a:t>связки</a:t>
              </a:r>
              <a:endParaRPr lang="ru-RU" sz="1200" i="1" kern="10" spc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/>
                <a:latin typeface="Arial Black" panose="020B0A04020102020204" pitchFamily="34" charset="0"/>
              </a:endParaRPr>
            </a:p>
          </p:txBody>
        </p:sp>
        <p:pic>
          <p:nvPicPr>
            <p:cNvPr id="1040" name="Рисунок 7" descr="C:\Users\123\Pictures\лепбук на звукопроизношение\img2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056" t="24142" r="25089" b="61551"/>
            <a:stretch>
              <a:fillRect/>
            </a:stretch>
          </p:blipFill>
          <p:spPr bwMode="auto">
            <a:xfrm>
              <a:off x="4396" y="5852"/>
              <a:ext cx="935" cy="9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Рисунок 9" descr="C:\Users\123\Pictures\лепбук на звукопроизношение\img2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197" t="25346" r="6960" b="62224"/>
            <a:stretch>
              <a:fillRect/>
            </a:stretch>
          </p:blipFill>
          <p:spPr bwMode="auto">
            <a:xfrm>
              <a:off x="6863" y="5881"/>
              <a:ext cx="919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Рисунок 5" descr="C:\Users\123\Pictures\лепбук на звукопроизношение\img2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627" t="26373" r="43600" b="64145"/>
            <a:stretch>
              <a:fillRect/>
            </a:stretch>
          </p:blipFill>
          <p:spPr bwMode="auto">
            <a:xfrm>
              <a:off x="3341" y="3739"/>
              <a:ext cx="1088" cy="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Рисунок 4" descr="C:\Users\123\Pictures\лепбук на звукопроизношение\img2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90" t="24995" r="63651" b="64143"/>
            <a:stretch>
              <a:fillRect/>
            </a:stretch>
          </p:blipFill>
          <p:spPr bwMode="auto">
            <a:xfrm>
              <a:off x="7432" y="3739"/>
              <a:ext cx="1134" cy="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Рисунок 2" descr="C:\Users\123\Pictures\лепбук на звукопроизношение\img2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80" t="26202" r="81628" b="63107"/>
            <a:stretch>
              <a:fillRect/>
            </a:stretch>
          </p:blipFill>
          <p:spPr bwMode="auto">
            <a:xfrm>
              <a:off x="5286" y="2251"/>
              <a:ext cx="1348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Стрелка вправо 28"/>
          <p:cNvSpPr/>
          <p:nvPr/>
        </p:nvSpPr>
        <p:spPr>
          <a:xfrm rot="11984383" flipV="1">
            <a:off x="7996350" y="2713507"/>
            <a:ext cx="978794" cy="406086"/>
          </a:xfrm>
          <a:prstGeom prst="rightArrow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43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65973" y="198377"/>
            <a:ext cx="575708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Изолированное произношение </a:t>
            </a:r>
          </a:p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автоматизированного звука</a:t>
            </a:r>
          </a:p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 опорой на картинку символ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9346" y="342900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Артикуляционная гимнастика </a:t>
            </a:r>
          </a:p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 учётом автоматизированного звука </a:t>
            </a:r>
          </a:p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опорой на картинку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01" b="3646"/>
          <a:stretch/>
        </p:blipFill>
        <p:spPr bwMode="auto">
          <a:xfrm>
            <a:off x="7063878" y="1978925"/>
            <a:ext cx="4454832" cy="4849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7" t="14504" r="32745" b="25144"/>
          <a:stretch/>
        </p:blipFill>
        <p:spPr bwMode="auto">
          <a:xfrm rot="16200000">
            <a:off x="1065993" y="257846"/>
            <a:ext cx="3449962" cy="2934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415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11162" y="277143"/>
            <a:ext cx="619836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звука в словах</a:t>
            </a:r>
          </a:p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 прямых и обратных  </a:t>
            </a:r>
          </a:p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опорой на мнемокартинку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72160" y="2636216"/>
            <a:ext cx="102971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Проговаривание слогов с опорой на цветную схему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856" y="3282547"/>
            <a:ext cx="4042911" cy="3575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1" t="19816" r="9774" b="13456"/>
          <a:stretch/>
        </p:blipFill>
        <p:spPr bwMode="auto">
          <a:xfrm>
            <a:off x="1254007" y="0"/>
            <a:ext cx="2207763" cy="2852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533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42" y="8211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41844" y="456697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звука в словах с использованием игр </a:t>
            </a:r>
          </a:p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формированию </a:t>
            </a:r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грамматического строя речи:</a:t>
            </a:r>
          </a:p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«Один-много», «Посчитай от1 до5» </a:t>
            </a:r>
          </a:p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заданным словом с опорой на картинку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77669" y="8211"/>
            <a:ext cx="4517411" cy="464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5" r="15954"/>
          <a:stretch/>
        </p:blipFill>
        <p:spPr bwMode="auto">
          <a:xfrm rot="16200000">
            <a:off x="3779736" y="3808420"/>
            <a:ext cx="2430690" cy="3684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570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22692" y="283961"/>
            <a:ext cx="684212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Автоматизация звука во фразе. </a:t>
            </a:r>
          </a:p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Чистоговорки с заданным звуком </a:t>
            </a:r>
          </a:p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 опорой на картинку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17" b="20988"/>
          <a:stretch/>
        </p:blipFill>
        <p:spPr bwMode="auto">
          <a:xfrm>
            <a:off x="900181" y="2243005"/>
            <a:ext cx="7645022" cy="4239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06" t="16454" r="6552" b="4413"/>
          <a:stretch/>
        </p:blipFill>
        <p:spPr bwMode="auto">
          <a:xfrm rot="5400000">
            <a:off x="7909241" y="2868780"/>
            <a:ext cx="4822099" cy="316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793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28976" y="121104"/>
            <a:ext cx="8184099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навыков звукового анализа.</a:t>
            </a:r>
          </a:p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умения определять </a:t>
            </a:r>
          </a:p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автоматизированный звук</a:t>
            </a:r>
          </a:p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начале, в середине и в конце слова </a:t>
            </a:r>
          </a:p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опорой на схему.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25"/>
          <a:stretch/>
        </p:blipFill>
        <p:spPr bwMode="auto">
          <a:xfrm rot="16200000">
            <a:off x="150357" y="552440"/>
            <a:ext cx="4258106" cy="3699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452808" y="3084394"/>
            <a:ext cx="6240451" cy="3773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224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34380" y="1455312"/>
            <a:ext cx="8523240" cy="150807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3462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Благодарим за внимание!</a:t>
            </a:r>
            <a:endParaRPr lang="ru-RU" sz="5400" b="1" cap="none" spc="0" dirty="0">
              <a:ln w="13462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2058" name="Picture 10" descr="https://multiurok.ru/img/182813/image_5f72b0c78809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376" y="2568891"/>
            <a:ext cx="3207433" cy="4140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92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75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375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6" presetClass="emph" presetSubtype="0" fill="hold" grpId="2" nodeType="after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75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375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194</Words>
  <Application>Microsoft Office PowerPoint</Application>
  <PresentationFormat>Произвольный</PresentationFormat>
  <Paragraphs>45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1</cp:lastModifiedBy>
  <cp:revision>17</cp:revision>
  <dcterms:created xsi:type="dcterms:W3CDTF">2021-11-08T14:13:14Z</dcterms:created>
  <dcterms:modified xsi:type="dcterms:W3CDTF">2021-11-11T13:09:29Z</dcterms:modified>
</cp:coreProperties>
</file>