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0" r:id="rId3"/>
    <p:sldId id="262" r:id="rId4"/>
    <p:sldId id="259" r:id="rId5"/>
    <p:sldId id="265" r:id="rId6"/>
    <p:sldId id="269" r:id="rId7"/>
    <p:sldId id="267" r:id="rId8"/>
    <p:sldId id="266" r:id="rId9"/>
    <p:sldId id="268" r:id="rId10"/>
    <p:sldId id="257" r:id="rId11"/>
    <p:sldId id="273" r:id="rId12"/>
    <p:sldId id="276" r:id="rId13"/>
    <p:sldId id="270" r:id="rId14"/>
    <p:sldId id="277" r:id="rId15"/>
    <p:sldId id="271" r:id="rId16"/>
    <p:sldId id="272" r:id="rId17"/>
    <p:sldId id="261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24F2"/>
    <a:srgbClr val="2112E8"/>
    <a:srgbClr val="260BE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8" autoAdjust="0"/>
    <p:restoredTop sz="94610" autoAdjust="0"/>
  </p:normalViewPr>
  <p:slideViewPr>
    <p:cSldViewPr snapToGrid="0">
      <p:cViewPr>
        <p:scale>
          <a:sx n="62" d="100"/>
          <a:sy n="62" d="100"/>
        </p:scale>
        <p:origin x="-132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22168-EC9B-479E-9E07-D65BC12FB70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A9735-2C09-43F4-A71B-9EE451969F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C61695E-CD95-4720-9506-8FCBD2C972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692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798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3877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060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0769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874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94227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1074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6084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82938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7878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6CBE26B-9904-4F18-BC3D-FA9A8608074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9D755-319D-4318-A60C-43DE846FC380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2473E-305C-46D6-B084-E99FE8A17B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563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96CA3C-502E-415A-8340-85244F5C7F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941" y="1768836"/>
            <a:ext cx="8765059" cy="23876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Применение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метода наглядного моделирования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работе учителя-дефектолога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использованием учебно-игрового пособия «Логические блоки Дьенеша»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B340FD4-78DE-476A-AE67-FFEFF85B2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69923" y="5906528"/>
            <a:ext cx="3437240" cy="766121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Учитель-дефектолог (тифлопедагог)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МАДОУ «ДС № 422 г. Челябинска»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Стахеева Юлия Юрьевна</a:t>
            </a:r>
            <a:endParaRPr lang="en-US" sz="15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осел\А3 Детские 5 шт.jpg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4934" r="14632" b="1074"/>
          <a:stretch>
            <a:fillRect/>
          </a:stretch>
        </p:blipFill>
        <p:spPr bwMode="auto">
          <a:xfrm>
            <a:off x="449229" y="742707"/>
            <a:ext cx="1371334" cy="1407368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995044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E3457-F340-4BB7-960F-5F3746D0D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05" y="488696"/>
            <a:ext cx="9012195" cy="770947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Формы организации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коррекционно-развивающего обучения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использованием логических блоков Дьенеша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">
            <a:extLst>
              <a:ext uri="{FF2B5EF4-FFF2-40B4-BE49-F238E27FC236}">
                <a16:creationId xmlns="" xmlns:a16="http://schemas.microsoft.com/office/drawing/2014/main" id="{F00B8205-9500-43B6-9B9B-E45F8CFB1B7E}"/>
              </a:ext>
            </a:extLst>
          </p:cNvPr>
          <p:cNvGrpSpPr>
            <a:grpSpLocks/>
          </p:cNvGrpSpPr>
          <p:nvPr/>
        </p:nvGrpSpPr>
        <p:grpSpPr bwMode="auto">
          <a:xfrm>
            <a:off x="487063" y="4172087"/>
            <a:ext cx="6034089" cy="555625"/>
            <a:chOff x="1248" y="1440"/>
            <a:chExt cx="3801" cy="350"/>
          </a:xfrm>
        </p:grpSpPr>
        <p:sp>
          <p:nvSpPr>
            <p:cNvPr id="5" name="Line 3">
              <a:extLst>
                <a:ext uri="{FF2B5EF4-FFF2-40B4-BE49-F238E27FC236}">
                  <a16:creationId xmlns="" xmlns:a16="http://schemas.microsoft.com/office/drawing/2014/main" id="{61B42AF4-A315-4119-BD0D-98DF8DAC53A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Rectangle 4">
              <a:extLst>
                <a:ext uri="{FF2B5EF4-FFF2-40B4-BE49-F238E27FC236}">
                  <a16:creationId xmlns="" xmlns:a16="http://schemas.microsoft.com/office/drawing/2014/main" id="{E24ACA78-A4D6-4E51-9613-4859D9394FF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 Box 5">
              <a:extLst>
                <a:ext uri="{FF2B5EF4-FFF2-40B4-BE49-F238E27FC236}">
                  <a16:creationId xmlns="" xmlns:a16="http://schemas.microsoft.com/office/drawing/2014/main" id="{5DD8D82D-AE7B-4A80-947E-DA2CC159373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41" y="1446"/>
              <a:ext cx="32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Самостоятельная деятельность детей</a:t>
              </a:r>
              <a:endPara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 Box 6">
              <a:extLst>
                <a:ext uri="{FF2B5EF4-FFF2-40B4-BE49-F238E27FC236}">
                  <a16:creationId xmlns="" xmlns:a16="http://schemas.microsoft.com/office/drawing/2014/main" id="{5AA337CC-9FF8-4A0A-977B-0943C02FB99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1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</p:grpSp>
      <p:grpSp>
        <p:nvGrpSpPr>
          <p:cNvPr id="9" name="Group 7">
            <a:extLst>
              <a:ext uri="{FF2B5EF4-FFF2-40B4-BE49-F238E27FC236}">
                <a16:creationId xmlns="" xmlns:a16="http://schemas.microsoft.com/office/drawing/2014/main" id="{DE08ED1A-E430-4277-BA2E-EA5DC801C324}"/>
              </a:ext>
            </a:extLst>
          </p:cNvPr>
          <p:cNvGrpSpPr>
            <a:grpSpLocks/>
          </p:cNvGrpSpPr>
          <p:nvPr/>
        </p:nvGrpSpPr>
        <p:grpSpPr bwMode="auto">
          <a:xfrm>
            <a:off x="470588" y="2061141"/>
            <a:ext cx="8035932" cy="555625"/>
            <a:chOff x="1248" y="2030"/>
            <a:chExt cx="5062" cy="350"/>
          </a:xfrm>
        </p:grpSpPr>
        <p:sp>
          <p:nvSpPr>
            <p:cNvPr id="10" name="Line 8">
              <a:extLst>
                <a:ext uri="{FF2B5EF4-FFF2-40B4-BE49-F238E27FC236}">
                  <a16:creationId xmlns="" xmlns:a16="http://schemas.microsoft.com/office/drawing/2014/main" id="{A2A4231C-9ECB-4D5F-875C-455E066FC1D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="" xmlns:a16="http://schemas.microsoft.com/office/drawing/2014/main" id="{918E64F6-BD88-4287-9106-4E92CCA0D7C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 Box 10">
              <a:extLst>
                <a:ext uri="{FF2B5EF4-FFF2-40B4-BE49-F238E27FC236}">
                  <a16:creationId xmlns="" xmlns:a16="http://schemas.microsoft.com/office/drawing/2014/main" id="{BE67CB6E-D4D9-41D9-B979-1426C279B40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66" y="2077"/>
              <a:ext cx="444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Коррекционно-развивающее подгрупповые занятия</a:t>
              </a:r>
              <a:endPara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 Box 11">
              <a:extLst>
                <a:ext uri="{FF2B5EF4-FFF2-40B4-BE49-F238E27FC236}">
                  <a16:creationId xmlns="" xmlns:a16="http://schemas.microsoft.com/office/drawing/2014/main" id="{F5D9B32B-C7F9-4151-BEFF-3022D0771F5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1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="" xmlns:a16="http://schemas.microsoft.com/office/drawing/2014/main" id="{C747BAD2-1F28-4542-8557-41D9F1A9D049}"/>
              </a:ext>
            </a:extLst>
          </p:cNvPr>
          <p:cNvGrpSpPr>
            <a:grpSpLocks/>
          </p:cNvGrpSpPr>
          <p:nvPr/>
        </p:nvGrpSpPr>
        <p:grpSpPr bwMode="auto">
          <a:xfrm>
            <a:off x="412922" y="2792249"/>
            <a:ext cx="6718304" cy="555625"/>
            <a:chOff x="1248" y="2640"/>
            <a:chExt cx="4232" cy="350"/>
          </a:xfrm>
        </p:grpSpPr>
        <p:sp>
          <p:nvSpPr>
            <p:cNvPr id="15" name="Line 13">
              <a:extLst>
                <a:ext uri="{FF2B5EF4-FFF2-40B4-BE49-F238E27FC236}">
                  <a16:creationId xmlns="" xmlns:a16="http://schemas.microsoft.com/office/drawing/2014/main" id="{7001E8B9-667F-4AAC-8A14-AF305C113BE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ectangle 14">
              <a:extLst>
                <a:ext uri="{FF2B5EF4-FFF2-40B4-BE49-F238E27FC236}">
                  <a16:creationId xmlns="" xmlns:a16="http://schemas.microsoft.com/office/drawing/2014/main" id="{EEFDB525-287B-4860-9F2E-634DA783CC7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 Box 15">
              <a:extLst>
                <a:ext uri="{FF2B5EF4-FFF2-40B4-BE49-F238E27FC236}">
                  <a16:creationId xmlns="" xmlns:a16="http://schemas.microsoft.com/office/drawing/2014/main" id="{38CC4757-4283-4BF8-9D3F-B58A8743F95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62" y="2672"/>
              <a:ext cx="361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Индивидуальные коррекционные занятия</a:t>
              </a:r>
              <a:endPara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="" xmlns:a16="http://schemas.microsoft.com/office/drawing/2014/main" id="{9171CED6-4B54-4CEE-BED7-814DD83954A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1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="" xmlns:a16="http://schemas.microsoft.com/office/drawing/2014/main" id="{1CA6ECCE-82E0-468D-AE83-0B30EE9EA45E}"/>
              </a:ext>
            </a:extLst>
          </p:cNvPr>
          <p:cNvGrpSpPr>
            <a:grpSpLocks/>
          </p:cNvGrpSpPr>
          <p:nvPr/>
        </p:nvGrpSpPr>
        <p:grpSpPr bwMode="auto">
          <a:xfrm>
            <a:off x="495301" y="3465693"/>
            <a:ext cx="5268913" cy="555625"/>
            <a:chOff x="1248" y="3230"/>
            <a:chExt cx="3319" cy="350"/>
          </a:xfrm>
        </p:grpSpPr>
        <p:sp>
          <p:nvSpPr>
            <p:cNvPr id="20" name="Line 18">
              <a:extLst>
                <a:ext uri="{FF2B5EF4-FFF2-40B4-BE49-F238E27FC236}">
                  <a16:creationId xmlns="" xmlns:a16="http://schemas.microsoft.com/office/drawing/2014/main" id="{77685C05-BFB0-49FF-9F8E-85A422D053E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="" xmlns:a16="http://schemas.microsoft.com/office/drawing/2014/main" id="{2253DBAD-1B4C-4F4F-8EDB-ED0BD3E199D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 Box 20">
              <a:extLst>
                <a:ext uri="{FF2B5EF4-FFF2-40B4-BE49-F238E27FC236}">
                  <a16:creationId xmlns="" xmlns:a16="http://schemas.microsoft.com/office/drawing/2014/main" id="{177C7B3B-DD61-43CD-98A0-34E456434FD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10" y="3257"/>
              <a:ext cx="275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Совместная деятельность детей</a:t>
              </a:r>
              <a:endPara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 Box 21">
              <a:extLst>
                <a:ext uri="{FF2B5EF4-FFF2-40B4-BE49-F238E27FC236}">
                  <a16:creationId xmlns="" xmlns:a16="http://schemas.microsoft.com/office/drawing/2014/main" id="{40892848-60F6-43E6-B445-D0515D614BD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1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24" name="Group 22">
            <a:extLst>
              <a:ext uri="{FF2B5EF4-FFF2-40B4-BE49-F238E27FC236}">
                <a16:creationId xmlns="" xmlns:a16="http://schemas.microsoft.com/office/drawing/2014/main" id="{BF978766-AFC4-452E-ABE4-868BA2468B0C}"/>
              </a:ext>
            </a:extLst>
          </p:cNvPr>
          <p:cNvGrpSpPr>
            <a:grpSpLocks/>
          </p:cNvGrpSpPr>
          <p:nvPr/>
        </p:nvGrpSpPr>
        <p:grpSpPr bwMode="auto">
          <a:xfrm>
            <a:off x="487063" y="4884231"/>
            <a:ext cx="6724653" cy="555625"/>
            <a:chOff x="1248" y="3230"/>
            <a:chExt cx="4236" cy="350"/>
          </a:xfrm>
        </p:grpSpPr>
        <p:sp>
          <p:nvSpPr>
            <p:cNvPr id="25" name="Line 23">
              <a:extLst>
                <a:ext uri="{FF2B5EF4-FFF2-40B4-BE49-F238E27FC236}">
                  <a16:creationId xmlns="" xmlns:a16="http://schemas.microsoft.com/office/drawing/2014/main" id="{9E9DF7E0-9452-4BB1-A801-896161E67F13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="" xmlns:a16="http://schemas.microsoft.com/office/drawing/2014/main" id="{5247A1DB-A3AB-41C8-B22F-ADE9AFF95CD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 Box 25">
              <a:extLst>
                <a:ext uri="{FF2B5EF4-FFF2-40B4-BE49-F238E27FC236}">
                  <a16:creationId xmlns="" xmlns:a16="http://schemas.microsoft.com/office/drawing/2014/main" id="{D1FCF705-538D-474D-9E7E-B4F1BD1BB4E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10" y="3262"/>
              <a:ext cx="367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Взаимодействие с семьями воспитанников</a:t>
              </a:r>
              <a:endPara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 Box 26">
              <a:extLst>
                <a:ext uri="{FF2B5EF4-FFF2-40B4-BE49-F238E27FC236}">
                  <a16:creationId xmlns="" xmlns:a16="http://schemas.microsoft.com/office/drawing/2014/main" id="{06F655E4-30D4-4C1F-8173-CD193AB8474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1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14220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ИКТ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1748" y="1749425"/>
            <a:ext cx="5801784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607579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Алгоритм зрительной гимнастики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:\на 21 01.21\фото бд\IMG_20210120_143917.jpg"/>
          <p:cNvPicPr>
            <a:picLocks noGrp="1"/>
          </p:cNvPicPr>
          <p:nvPr>
            <p:ph idx="1"/>
          </p:nvPr>
        </p:nvPicPr>
        <p:blipFill>
          <a:blip r:embed="rId2" cstate="print"/>
          <a:srcRect t="43529" b="26013"/>
          <a:stretch>
            <a:fillRect/>
          </a:stretch>
        </p:blipFill>
        <p:spPr bwMode="auto">
          <a:xfrm>
            <a:off x="502920" y="3840480"/>
            <a:ext cx="8260080" cy="176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evrey\AppData\Local\Microsoft\Windows\Temporary Internet Files\Content.Word\IMG_20210120_143833.jpg"/>
          <p:cNvPicPr/>
          <p:nvPr/>
        </p:nvPicPr>
        <p:blipFill>
          <a:blip r:embed="rId3" cstate="print"/>
          <a:srcRect t="44444" b="28366"/>
          <a:stretch>
            <a:fillRect/>
          </a:stretch>
        </p:blipFill>
        <p:spPr bwMode="auto">
          <a:xfrm>
            <a:off x="533400" y="1574204"/>
            <a:ext cx="8046720" cy="1946236"/>
          </a:xfrm>
          <a:prstGeom prst="rect">
            <a:avLst/>
          </a:prstGeom>
          <a:noFill/>
          <a:ln w="508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72143" y="0"/>
            <a:ext cx="8372846" cy="1325563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Варианты сюжетных игр с блоками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Дьенеша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Презентация блоки Дьенеша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3127" t="11263" r="6198" b="7956"/>
          <a:stretch/>
        </p:blipFill>
        <p:spPr bwMode="auto">
          <a:xfrm>
            <a:off x="441960" y="1219200"/>
            <a:ext cx="8412480" cy="524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19975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65126"/>
            <a:ext cx="839724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Схема-образец организации пространства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evrey\AppData\Local\Microsoft\Windows\Temporary Internet Files\Content.Word\IMG_20210120_165347.jpg"/>
          <p:cNvPicPr>
            <a:picLocks noGrp="1"/>
          </p:cNvPicPr>
          <p:nvPr>
            <p:ph idx="1"/>
          </p:nvPr>
        </p:nvPicPr>
        <p:blipFill>
          <a:blip r:embed="rId2" cstate="print"/>
          <a:srcRect l="19971" t="1176" r="1998" b="2876"/>
          <a:stretch>
            <a:fillRect/>
          </a:stretch>
        </p:blipFill>
        <p:spPr bwMode="auto">
          <a:xfrm flipH="1">
            <a:off x="4613079" y="2407920"/>
            <a:ext cx="4012849" cy="3734012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547">
            <a:off x="4852115" y="4331103"/>
            <a:ext cx="2673494" cy="199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1633">
            <a:off x="5834608" y="1729498"/>
            <a:ext cx="2673432" cy="200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1505585"/>
            <a:ext cx="4888936" cy="2750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5508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44" y="1825625"/>
            <a:ext cx="7735712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33915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2\Desktop\фото\20200211_0947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222" r="35238"/>
          <a:stretch/>
        </p:blipFill>
        <p:spPr bwMode="auto">
          <a:xfrm>
            <a:off x="584212" y="285889"/>
            <a:ext cx="2315507" cy="2515884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2\Desktop\фото\20200211_1008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48" r="30794"/>
          <a:stretch/>
        </p:blipFill>
        <p:spPr bwMode="auto">
          <a:xfrm>
            <a:off x="3468129" y="296562"/>
            <a:ext cx="2612235" cy="2407155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Елена\Desktop\Февраль 2020г\20200207_100142.jpg"/>
          <p:cNvPicPr>
            <a:picLocks noChangeAspect="1" noChangeArrowheads="1"/>
          </p:cNvPicPr>
          <p:nvPr/>
        </p:nvPicPr>
        <p:blipFill>
          <a:blip r:embed="rId4" cstate="print"/>
          <a:srcRect l="12075" t="1922" r="15703"/>
          <a:stretch>
            <a:fillRect/>
          </a:stretch>
        </p:blipFill>
        <p:spPr bwMode="auto">
          <a:xfrm rot="5400000">
            <a:off x="6039387" y="3566562"/>
            <a:ext cx="3171569" cy="220035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7" name="Picture 6" descr="C:\Users\2\Desktop\фото\20200211_10052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97" r="28889"/>
          <a:stretch/>
        </p:blipFill>
        <p:spPr bwMode="auto">
          <a:xfrm>
            <a:off x="6383303" y="338398"/>
            <a:ext cx="2398231" cy="2424811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2\Desktop\фото\20200211_0957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190" r="27301"/>
          <a:stretch/>
        </p:blipFill>
        <p:spPr bwMode="auto">
          <a:xfrm>
            <a:off x="3479478" y="3292049"/>
            <a:ext cx="2377625" cy="2362953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2\Desktop\фото\20200211_10163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984" r="26667"/>
          <a:stretch/>
        </p:blipFill>
        <p:spPr bwMode="auto">
          <a:xfrm>
            <a:off x="654529" y="3287857"/>
            <a:ext cx="2369858" cy="2363300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r="8391"/>
          <a:stretch>
            <a:fillRect/>
          </a:stretch>
        </p:blipFill>
        <p:spPr bwMode="auto">
          <a:xfrm>
            <a:off x="320040" y="320040"/>
            <a:ext cx="8275320" cy="6263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внобедренный треугольник 9"/>
          <p:cNvSpPr/>
          <p:nvPr/>
        </p:nvSpPr>
        <p:spPr>
          <a:xfrm>
            <a:off x="5276336" y="1990739"/>
            <a:ext cx="3459892" cy="4653901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456" y="241369"/>
            <a:ext cx="8353168" cy="126862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Учебно-игровое пособие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«Логические блоки Дьенеша»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1\Desktop\корнякова\aace6c21d83c36eaf7bd4fc8e8dc39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12" y="1412033"/>
            <a:ext cx="4790325" cy="4555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91804" y="2809252"/>
            <a:ext cx="2711395" cy="803082"/>
          </a:xfrm>
          <a:prstGeom prst="rect">
            <a:avLst/>
          </a:prstGeom>
          <a:solidFill>
            <a:srgbClr val="0E24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Учебная (дидактическая) функция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21090" y="5401679"/>
            <a:ext cx="2943790" cy="803082"/>
          </a:xfrm>
          <a:prstGeom prst="rect">
            <a:avLst/>
          </a:prstGeom>
          <a:solidFill>
            <a:srgbClr val="211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Игровая  функция</a:t>
            </a:r>
          </a:p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4959141" y="3230599"/>
            <a:ext cx="652007" cy="477079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784837" y="5522362"/>
            <a:ext cx="652007" cy="477079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986437" y="3845835"/>
            <a:ext cx="2087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Активный познавательный творческий процесс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66360" y="2087881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Словесно-логическое мышление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6800" y="5029200"/>
            <a:ext cx="445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Наглядно-образное  мышление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3960" y="6263641"/>
            <a:ext cx="397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Наглядно-действенное мышление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659" y="365127"/>
            <a:ext cx="8715633" cy="8375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Использование логических блоков Дьенеша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тематическом планировании тифлопедагога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75868" y="1267254"/>
          <a:ext cx="8015050" cy="4911111"/>
        </p:xfrm>
        <a:graphic>
          <a:graphicData uri="http://schemas.openxmlformats.org/drawingml/2006/table">
            <a:tbl>
              <a:tblPr/>
              <a:tblGrid>
                <a:gridCol w="950790"/>
                <a:gridCol w="882877"/>
                <a:gridCol w="1943326"/>
                <a:gridCol w="280377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  <a:gridCol w="247355"/>
              </a:tblGrid>
              <a:tr h="11944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  <a:endParaRPr lang="ru-RU" sz="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Тема месяца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Тема недели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РЗВ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СБО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РОиММ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94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Осень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. Мониторинг</a:t>
                      </a:r>
                      <a:endParaRPr lang="ru-RU" sz="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 Краски осени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 Урожай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 Животный мир осенью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Наша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Я - человек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Моя семья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Наш детский сад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Наш город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Наш край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6. Наша страна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7. Народная культура и традиции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8. В гостях у сказки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Зима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1.«Животный мир зимой»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 «Здравствуй, Зимушка-зима»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3. Новогодний калейдоскоп </a:t>
                      </a:r>
                      <a:endParaRPr lang="ru-RU" sz="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Мониторинг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Рождественские каникулы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Транспорт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1.Транспорт водный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 воздушный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 наземный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Профессии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 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Торговля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«Наши защитники»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Медицина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 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1. Мамин день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Наш быт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 Посуда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 Бытовая техника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4"/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Мебель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Весна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1. Весна шагает по планете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 Мир природы весной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 Встречаем птиц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 Труд людей в природе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38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1. День Победы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Мониторинг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. Мониторинг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 Здравствуй, лето!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559" marR="395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75133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Направления коррекционной работы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2992" y="864971"/>
          <a:ext cx="8723872" cy="451502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80968"/>
                <a:gridCol w="2180968"/>
                <a:gridCol w="2005915"/>
                <a:gridCol w="2356021"/>
              </a:tblGrid>
              <a:tr h="151079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зрительного восприятия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Восприятие пространственных отношений и ориентировка в пространстве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Социально-бытовая ориентировка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осязания и мелкой моторики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2946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4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сенсорных эталонов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Восприятие взаимоположения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объектов относительно друг друга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предметных представлений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осязательного обследования с использованием сенсорных эталонов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2946"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навыков ориентировки в большом и малом пространстве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специальных способов деятельности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навыков использования осязания в процессе предметно-практической деятельности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E3457-F340-4BB7-960F-5F3746D0D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266" y="293614"/>
            <a:ext cx="6722001" cy="770947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Виды наглядных моделей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00B8205-9500-43B6-9B9B-E45F8CFB1B7E}"/>
              </a:ext>
            </a:extLst>
          </p:cNvPr>
          <p:cNvGrpSpPr>
            <a:grpSpLocks/>
          </p:cNvGrpSpPr>
          <p:nvPr/>
        </p:nvGrpSpPr>
        <p:grpSpPr bwMode="auto">
          <a:xfrm>
            <a:off x="2013858" y="3507222"/>
            <a:ext cx="5105401" cy="555625"/>
            <a:chOff x="1248" y="1440"/>
            <a:chExt cx="3216" cy="350"/>
          </a:xfrm>
        </p:grpSpPr>
        <p:sp>
          <p:nvSpPr>
            <p:cNvPr id="5" name="Line 3">
              <a:extLst>
                <a:ext uri="{FF2B5EF4-FFF2-40B4-BE49-F238E27FC236}">
                  <a16:creationId xmlns="" xmlns:a16="http://schemas.microsoft.com/office/drawing/2014/main" id="{61B42AF4-A315-4119-BD0D-98DF8DAC53A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Rectangle 4">
              <a:extLst>
                <a:ext uri="{FF2B5EF4-FFF2-40B4-BE49-F238E27FC236}">
                  <a16:creationId xmlns="" xmlns:a16="http://schemas.microsoft.com/office/drawing/2014/main" id="{E24ACA78-A4D6-4E51-9613-4859D9394FF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7">
            <a:extLst>
              <a:ext uri="{FF2B5EF4-FFF2-40B4-BE49-F238E27FC236}">
                <a16:creationId xmlns="" xmlns:a16="http://schemas.microsoft.com/office/drawing/2014/main" id="{DE08ED1A-E430-4277-BA2E-EA5DC801C324}"/>
              </a:ext>
            </a:extLst>
          </p:cNvPr>
          <p:cNvGrpSpPr>
            <a:grpSpLocks/>
          </p:cNvGrpSpPr>
          <p:nvPr/>
        </p:nvGrpSpPr>
        <p:grpSpPr bwMode="auto">
          <a:xfrm>
            <a:off x="1997383" y="1379498"/>
            <a:ext cx="5160967" cy="561975"/>
            <a:chOff x="1248" y="2030"/>
            <a:chExt cx="3251" cy="354"/>
          </a:xfrm>
        </p:grpSpPr>
        <p:sp>
          <p:nvSpPr>
            <p:cNvPr id="10" name="Line 8">
              <a:extLst>
                <a:ext uri="{FF2B5EF4-FFF2-40B4-BE49-F238E27FC236}">
                  <a16:creationId xmlns="" xmlns:a16="http://schemas.microsoft.com/office/drawing/2014/main" id="{A2A4231C-9ECB-4D5F-875C-455E066FC1D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="" xmlns:a16="http://schemas.microsoft.com/office/drawing/2014/main" id="{918E64F6-BD88-4287-9106-4E92CCA0D7C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 Box 10">
              <a:extLst>
                <a:ext uri="{FF2B5EF4-FFF2-40B4-BE49-F238E27FC236}">
                  <a16:creationId xmlns="" xmlns:a16="http://schemas.microsoft.com/office/drawing/2014/main" id="{BE67CB6E-D4D9-41D9-B979-1426C279B40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33" y="2093"/>
              <a:ext cx="256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схемы</a:t>
              </a:r>
              <a:endPara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Group 12">
            <a:extLst>
              <a:ext uri="{FF2B5EF4-FFF2-40B4-BE49-F238E27FC236}">
                <a16:creationId xmlns="" xmlns:a16="http://schemas.microsoft.com/office/drawing/2014/main" id="{C747BAD2-1F28-4542-8557-41D9F1A9D049}"/>
              </a:ext>
            </a:extLst>
          </p:cNvPr>
          <p:cNvGrpSpPr>
            <a:grpSpLocks/>
          </p:cNvGrpSpPr>
          <p:nvPr/>
        </p:nvGrpSpPr>
        <p:grpSpPr bwMode="auto">
          <a:xfrm>
            <a:off x="1939717" y="2102217"/>
            <a:ext cx="5105403" cy="555625"/>
            <a:chOff x="1248" y="2640"/>
            <a:chExt cx="3216" cy="350"/>
          </a:xfrm>
        </p:grpSpPr>
        <p:sp>
          <p:nvSpPr>
            <p:cNvPr id="15" name="Line 13">
              <a:extLst>
                <a:ext uri="{FF2B5EF4-FFF2-40B4-BE49-F238E27FC236}">
                  <a16:creationId xmlns="" xmlns:a16="http://schemas.microsoft.com/office/drawing/2014/main" id="{7001E8B9-667F-4AAC-8A14-AF305C113BE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ectangle 14">
              <a:extLst>
                <a:ext uri="{FF2B5EF4-FFF2-40B4-BE49-F238E27FC236}">
                  <a16:creationId xmlns="" xmlns:a16="http://schemas.microsoft.com/office/drawing/2014/main" id="{EEFDB525-287B-4860-9F2E-634DA783CC7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 Box 15">
              <a:extLst>
                <a:ext uri="{FF2B5EF4-FFF2-40B4-BE49-F238E27FC236}">
                  <a16:creationId xmlns="" xmlns:a16="http://schemas.microsoft.com/office/drawing/2014/main" id="{38CC4757-4283-4BF8-9D3F-B58A8743F95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62" y="26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endPara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7">
            <a:extLst>
              <a:ext uri="{FF2B5EF4-FFF2-40B4-BE49-F238E27FC236}">
                <a16:creationId xmlns="" xmlns:a16="http://schemas.microsoft.com/office/drawing/2014/main" id="{1CA6ECCE-82E0-468D-AE83-0B30EE9EA45E}"/>
              </a:ext>
            </a:extLst>
          </p:cNvPr>
          <p:cNvGrpSpPr>
            <a:grpSpLocks/>
          </p:cNvGrpSpPr>
          <p:nvPr/>
        </p:nvGrpSpPr>
        <p:grpSpPr bwMode="auto">
          <a:xfrm>
            <a:off x="2022096" y="2800828"/>
            <a:ext cx="5105400" cy="555625"/>
            <a:chOff x="1248" y="3230"/>
            <a:chExt cx="3216" cy="350"/>
          </a:xfrm>
        </p:grpSpPr>
        <p:sp>
          <p:nvSpPr>
            <p:cNvPr id="20" name="Line 18">
              <a:extLst>
                <a:ext uri="{FF2B5EF4-FFF2-40B4-BE49-F238E27FC236}">
                  <a16:creationId xmlns="" xmlns:a16="http://schemas.microsoft.com/office/drawing/2014/main" id="{77685C05-BFB0-49FF-9F8E-85A422D053E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="" xmlns:a16="http://schemas.microsoft.com/office/drawing/2014/main" id="{2253DBAD-1B4C-4F4F-8EDB-ED0BD3E199D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Group 22">
            <a:extLst>
              <a:ext uri="{FF2B5EF4-FFF2-40B4-BE49-F238E27FC236}">
                <a16:creationId xmlns="" xmlns:a16="http://schemas.microsoft.com/office/drawing/2014/main" id="{BF978766-AFC4-452E-ABE4-868BA2468B0C}"/>
              </a:ext>
            </a:extLst>
          </p:cNvPr>
          <p:cNvGrpSpPr>
            <a:grpSpLocks/>
          </p:cNvGrpSpPr>
          <p:nvPr/>
        </p:nvGrpSpPr>
        <p:grpSpPr bwMode="auto">
          <a:xfrm>
            <a:off x="2013858" y="4219366"/>
            <a:ext cx="5105402" cy="555625"/>
            <a:chOff x="1248" y="3230"/>
            <a:chExt cx="3216" cy="350"/>
          </a:xfrm>
        </p:grpSpPr>
        <p:sp>
          <p:nvSpPr>
            <p:cNvPr id="25" name="Line 23">
              <a:extLst>
                <a:ext uri="{FF2B5EF4-FFF2-40B4-BE49-F238E27FC236}">
                  <a16:creationId xmlns="" xmlns:a16="http://schemas.microsoft.com/office/drawing/2014/main" id="{9E9DF7E0-9452-4BB1-A801-896161E67F13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="" xmlns:a16="http://schemas.microsoft.com/office/drawing/2014/main" id="{5247A1DB-A3AB-41C8-B22F-ADE9AFF95CD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3005949" y="2167522"/>
            <a:ext cx="4053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чертежи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021579" y="2821791"/>
            <a:ext cx="4005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знаки-символы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29378" y="3517101"/>
            <a:ext cx="3889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969701" y="4197375"/>
            <a:ext cx="4065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логическое «древо»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29552" y="4995647"/>
            <a:ext cx="3880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круги Эйлера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Group 22">
            <a:extLst>
              <a:ext uri="{FF2B5EF4-FFF2-40B4-BE49-F238E27FC236}">
                <a16:creationId xmlns="" xmlns:a16="http://schemas.microsoft.com/office/drawing/2014/main" id="{BF978766-AFC4-452E-ABE4-868BA2468B0C}"/>
              </a:ext>
            </a:extLst>
          </p:cNvPr>
          <p:cNvGrpSpPr>
            <a:grpSpLocks/>
          </p:cNvGrpSpPr>
          <p:nvPr/>
        </p:nvGrpSpPr>
        <p:grpSpPr bwMode="auto">
          <a:xfrm>
            <a:off x="2023645" y="4917273"/>
            <a:ext cx="5105402" cy="588963"/>
            <a:chOff x="1248" y="3209"/>
            <a:chExt cx="3216" cy="371"/>
          </a:xfrm>
        </p:grpSpPr>
        <p:sp>
          <p:nvSpPr>
            <p:cNvPr id="35" name="Line 23">
              <a:extLst>
                <a:ext uri="{FF2B5EF4-FFF2-40B4-BE49-F238E27FC236}">
                  <a16:creationId xmlns="" xmlns:a16="http://schemas.microsoft.com/office/drawing/2014/main" id="{9E9DF7E0-9452-4BB1-A801-896161E67F13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Rectangle 24">
              <a:extLst>
                <a:ext uri="{FF2B5EF4-FFF2-40B4-BE49-F238E27FC236}">
                  <a16:creationId xmlns="" xmlns:a16="http://schemas.microsoft.com/office/drawing/2014/main" id="{5247A1DB-A3AB-41C8-B22F-ADE9AFF95CD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196"/>
              <a:ext cx="302" cy="328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4220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74370" y="0"/>
            <a:ext cx="770763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Схема  Чертёж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r="510" b="1868"/>
          <a:stretch>
            <a:fillRect/>
          </a:stretch>
        </p:blipFill>
        <p:spPr bwMode="auto">
          <a:xfrm>
            <a:off x="472440" y="1400493"/>
            <a:ext cx="3551238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3591" y="1445231"/>
            <a:ext cx="3672622" cy="2593769"/>
          </a:xfrm>
          <a:prstGeom prst="rect">
            <a:avLst/>
          </a:prstGeom>
          <a:noFill/>
          <a:ln w="50800">
            <a:solidFill>
              <a:srgbClr val="FFC000"/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39415" y="4579969"/>
            <a:ext cx="3110865" cy="171415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01050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Знаки- символы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7640" y="1637901"/>
            <a:ext cx="4162743" cy="436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8650" y="365127"/>
            <a:ext cx="3714750" cy="99123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lum bright="10000" contrast="20000"/>
          </a:blip>
          <a:srcRect l="28713" t="6896" r="3741" b="3862"/>
          <a:stretch>
            <a:fillRect/>
          </a:stretch>
        </p:blipFill>
        <p:spPr bwMode="auto">
          <a:xfrm>
            <a:off x="6496050" y="4070350"/>
            <a:ext cx="264795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Users\Василиса\Desktop\Новая папкЦВЕТНАЯ печатьа (2)\1 этаж с названиями групп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63040"/>
            <a:ext cx="2919352" cy="163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Василиса\Desktop\Новая папкЦВЕТНАЯ печатьа (2)\2 этаж с названиями групп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" y="3230879"/>
            <a:ext cx="3051369" cy="17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3.bp.blogspot.com/-LAo9yeMa8EM/VDzfUnAtyII/AAAAAAAAAEE/I8pexwJkdug/s1600/KIF_2735.JPG"/>
          <p:cNvPicPr>
            <a:picLocks noChangeAspect="1" noChangeArrowheads="1"/>
          </p:cNvPicPr>
          <p:nvPr/>
        </p:nvPicPr>
        <p:blipFill>
          <a:blip r:embed="rId5" cstate="print"/>
          <a:srcRect l="13595" r="19371"/>
          <a:stretch>
            <a:fillRect/>
          </a:stretch>
        </p:blipFill>
        <p:spPr bwMode="auto">
          <a:xfrm>
            <a:off x="3372592" y="3930702"/>
            <a:ext cx="2677688" cy="2683855"/>
          </a:xfrm>
          <a:prstGeom prst="ellipse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5069878" y="-89219"/>
            <a:ext cx="3275289" cy="433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План кукольной комнаты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4634" y="2103120"/>
            <a:ext cx="2495276" cy="339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72082" y="2663825"/>
            <a:ext cx="4135995" cy="27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1368</TotalTime>
  <Words>537</Words>
  <Application>Microsoft Office PowerPoint</Application>
  <PresentationFormat>Экран (4:3)</PresentationFormat>
  <Paragraphs>335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Применение  метода наглядного моделирования  в работе учителя-дефектолога  с использованием учебно-игрового пособия «Логические блоки Дьенеша»</vt:lpstr>
      <vt:lpstr>Учебно-игровое пособие  «Логические блоки Дьенеша»</vt:lpstr>
      <vt:lpstr>Использование логических блоков Дьенеша  в тематическом планировании тифлопедагога</vt:lpstr>
      <vt:lpstr>Направления коррекционной работы</vt:lpstr>
      <vt:lpstr>Виды наглядных моделей</vt:lpstr>
      <vt:lpstr>Схема  Чертёж</vt:lpstr>
      <vt:lpstr>Знаки- символы</vt:lpstr>
      <vt:lpstr>План</vt:lpstr>
      <vt:lpstr>План кукольной комнаты</vt:lpstr>
      <vt:lpstr>Формы организации  коррекционно-развивающего обучения  с использованием логических блоков Дьенеша</vt:lpstr>
      <vt:lpstr>ИКТ </vt:lpstr>
      <vt:lpstr>Алгоритм зрительной гимнастики</vt:lpstr>
      <vt:lpstr>Варианты сюжетных игр с блоками Дьенеша</vt:lpstr>
      <vt:lpstr>Схема-образец организации пространства</vt:lpstr>
      <vt:lpstr>Взаимодействие с родителями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evrey</cp:lastModifiedBy>
  <cp:revision>105</cp:revision>
  <dcterms:created xsi:type="dcterms:W3CDTF">2020-10-04T11:23:22Z</dcterms:created>
  <dcterms:modified xsi:type="dcterms:W3CDTF">2021-01-21T00:52:43Z</dcterms:modified>
</cp:coreProperties>
</file>