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0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039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48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34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395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30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597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723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243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456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95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917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0BEEE-3AA2-4425-8631-61959CA4A387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31A31-BAC4-4EA8-B10B-2784B78644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02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619" y="1122363"/>
            <a:ext cx="11316929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над дыханием в комплексной методике коррекции звукопроизношения у детей с ТНР </a:t>
            </a:r>
            <a:br>
              <a:rPr lang="ru-RU" dirty="0" smtClean="0"/>
            </a:br>
            <a:r>
              <a:rPr lang="ru-RU" sz="4400" i="1" dirty="0" smtClean="0"/>
              <a:t>на основе авторского подхода Воробьевой Т.А.</a:t>
            </a:r>
            <a:endParaRPr lang="ru-RU" sz="44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28154" y="3946167"/>
            <a:ext cx="3795251" cy="1655762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Презентацию подготовила </a:t>
            </a:r>
          </a:p>
          <a:p>
            <a:pPr algn="l"/>
            <a:r>
              <a:rPr lang="ru-RU" dirty="0" smtClean="0"/>
              <a:t>учитель-логопед МБДОУ </a:t>
            </a:r>
          </a:p>
          <a:p>
            <a:pPr algn="l"/>
            <a:r>
              <a:rPr lang="ru-RU" dirty="0" smtClean="0"/>
              <a:t>«ДС № 64 г. Челябинска»</a:t>
            </a:r>
          </a:p>
          <a:p>
            <a:pPr algn="l"/>
            <a:r>
              <a:rPr lang="ru-RU" dirty="0" err="1" smtClean="0"/>
              <a:t>Березуева</a:t>
            </a:r>
            <a:r>
              <a:rPr lang="ru-RU" dirty="0" smtClean="0"/>
              <a:t> А.Ю.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97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Упражнение «Дракон»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Цель</a:t>
            </a:r>
            <a:r>
              <a:rPr lang="ru-RU" dirty="0" smtClean="0"/>
              <a:t>: отработка плавного длительного выдоха достаточной силы для того, чтобы «язык дракона» вибрировал.</a:t>
            </a:r>
          </a:p>
          <a:p>
            <a:r>
              <a:rPr lang="ru-RU" i="1" dirty="0" smtClean="0"/>
              <a:t>Оборудование:</a:t>
            </a:r>
            <a:r>
              <a:rPr lang="ru-RU" dirty="0" smtClean="0"/>
              <a:t> полоски кальки шириной 1 см и длиной 8-9 см.</a:t>
            </a:r>
          </a:p>
          <a:p>
            <a:r>
              <a:rPr lang="ru-RU" dirty="0" smtClean="0"/>
              <a:t>Упражнение выполняется строго под контролем взрослого.</a:t>
            </a:r>
          </a:p>
          <a:p>
            <a:r>
              <a:rPr lang="ru-RU" dirty="0" smtClean="0"/>
              <a:t>Ребенка просят улыбнуться, приоткрыть рот, положить широкий язык на нижнюю губу. Полоска кальки укладывается на язык вдоль его средней линии на глубину 2-3 см. полоска прилипает к влажному языку.</a:t>
            </a:r>
          </a:p>
          <a:p>
            <a:r>
              <a:rPr lang="ru-RU" dirty="0" smtClean="0"/>
              <a:t>Ребенок дует на полоску, она вибрирует.</a:t>
            </a:r>
            <a:endParaRPr lang="ru-RU" dirty="0"/>
          </a:p>
          <a:p>
            <a:r>
              <a:rPr lang="ru-RU" smtClean="0"/>
              <a:t>/видеофрагмент/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5392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Особенности дыхания у детей с ТНР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0244" y="1825625"/>
            <a:ext cx="9023555" cy="4351338"/>
          </a:xfrm>
        </p:spPr>
        <p:txBody>
          <a:bodyPr/>
          <a:lstStyle/>
          <a:p>
            <a:r>
              <a:rPr lang="ru-RU" dirty="0" smtClean="0"/>
              <a:t>Физиологическое дыхание:</a:t>
            </a:r>
          </a:p>
          <a:p>
            <a:pPr>
              <a:buFontTx/>
              <a:buChar char="-"/>
            </a:pPr>
            <a:r>
              <a:rPr lang="ru-RU" dirty="0" smtClean="0"/>
              <a:t>поверхностное, </a:t>
            </a:r>
          </a:p>
          <a:p>
            <a:pPr>
              <a:buFontTx/>
              <a:buChar char="-"/>
            </a:pPr>
            <a:r>
              <a:rPr lang="ru-RU" dirty="0" smtClean="0"/>
              <a:t>прерывистое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Воздушная струя </a:t>
            </a:r>
          </a:p>
          <a:p>
            <a:pPr>
              <a:buFontTx/>
              <a:buChar char="-"/>
            </a:pPr>
            <a:r>
              <a:rPr lang="ru-RU" dirty="0" smtClean="0"/>
              <a:t>короткая, </a:t>
            </a:r>
          </a:p>
          <a:p>
            <a:pPr>
              <a:buFontTx/>
              <a:buChar char="-"/>
            </a:pPr>
            <a:r>
              <a:rPr lang="ru-RU" dirty="0" smtClean="0"/>
              <a:t>рассеянная, </a:t>
            </a:r>
          </a:p>
          <a:p>
            <a:pPr>
              <a:buFontTx/>
              <a:buChar char="-"/>
            </a:pPr>
            <a:r>
              <a:rPr lang="ru-RU" dirty="0" smtClean="0"/>
              <a:t>слабая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125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961" y="203507"/>
            <a:ext cx="11700387" cy="1325563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Игры и упражнения с шариками, направленные на формирование длительного плавного направленного выдоха необходимой силы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429000" cy="4351338"/>
          </a:xfrm>
        </p:spPr>
        <p:txBody>
          <a:bodyPr/>
          <a:lstStyle/>
          <a:p>
            <a:r>
              <a:rPr lang="ru-RU" dirty="0" smtClean="0"/>
              <a:t>Оборудование для дыхательных игр с шариками: лоточек, шарики из различных материалов разного размера.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681" t="29356" r="40747" b="15119"/>
          <a:stretch/>
        </p:blipFill>
        <p:spPr>
          <a:xfrm>
            <a:off x="4647455" y="1529070"/>
            <a:ext cx="7475719" cy="535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062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1810" y="880055"/>
            <a:ext cx="4983920" cy="525676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2477" y="1386348"/>
            <a:ext cx="51717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Лоток (желобок) </a:t>
            </a:r>
          </a:p>
          <a:p>
            <a:pPr marL="285750" indent="-285750">
              <a:buFontTx/>
              <a:buChar char="-"/>
            </a:pPr>
            <a:r>
              <a:rPr lang="ru-RU" sz="4000" dirty="0" smtClean="0"/>
              <a:t>Деревянный или пластиковый</a:t>
            </a:r>
          </a:p>
          <a:p>
            <a:pPr marL="285750" indent="-285750">
              <a:buFontTx/>
              <a:buChar char="-"/>
            </a:pPr>
            <a:r>
              <a:rPr lang="ru-RU" sz="4000" dirty="0" smtClean="0"/>
              <a:t>Длина от 22 до 30 см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09253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Преимущества использования упражнений с шариками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Шарики имеют привлекательный внешний вид</a:t>
            </a:r>
          </a:p>
          <a:p>
            <a:r>
              <a:rPr lang="ru-RU" dirty="0" smtClean="0"/>
              <a:t>Можно варьировать сложность упражнения (легкие/тяжелые шарики)</a:t>
            </a:r>
          </a:p>
          <a:p>
            <a:r>
              <a:rPr lang="ru-RU" dirty="0" smtClean="0"/>
              <a:t>Работа с подгруппой детей (3-4 ребёнка одновременно)</a:t>
            </a:r>
          </a:p>
          <a:p>
            <a:r>
              <a:rPr lang="ru-RU" dirty="0" smtClean="0"/>
              <a:t>У детей появляется мотивация</a:t>
            </a:r>
          </a:p>
          <a:p>
            <a:r>
              <a:rPr lang="ru-RU" dirty="0" smtClean="0"/>
              <a:t>Легко дезинфицировать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58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7756"/>
          </a:xfrm>
        </p:spPr>
        <p:txBody>
          <a:bodyPr/>
          <a:lstStyle/>
          <a:p>
            <a:r>
              <a:rPr lang="en-US" dirty="0" smtClean="0"/>
              <a:t>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438" y="1402837"/>
            <a:ext cx="6349181" cy="4351338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/>
              <a:t>Цель</a:t>
            </a:r>
            <a:r>
              <a:rPr lang="ru-RU" dirty="0" smtClean="0"/>
              <a:t>: научить детей делать вдох через нос с последующим плавным выдохом через рот, не надувая при этом щёки.</a:t>
            </a:r>
          </a:p>
          <a:p>
            <a:r>
              <a:rPr lang="ru-RU" b="1" i="1" dirty="0" smtClean="0"/>
              <a:t>Предварительная работа</a:t>
            </a:r>
            <a:r>
              <a:rPr lang="ru-RU" dirty="0" smtClean="0"/>
              <a:t>: артикуляционная гимнастика для укрепления щёк и губ.</a:t>
            </a:r>
          </a:p>
          <a:p>
            <a:endParaRPr lang="ru-RU" dirty="0"/>
          </a:p>
          <a:p>
            <a:r>
              <a:rPr lang="ru-RU" dirty="0" smtClean="0"/>
              <a:t>Дуем на лёгкие пластиковые шарики через губы, щеки придерживаем</a:t>
            </a:r>
          </a:p>
          <a:p>
            <a:r>
              <a:rPr lang="ru-RU" dirty="0" smtClean="0"/>
              <a:t>/видеофрагмент/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34634" t="47700" r="29450" b="7639"/>
          <a:stretch/>
        </p:blipFill>
        <p:spPr bwMode="auto">
          <a:xfrm>
            <a:off x="6528619" y="1402837"/>
            <a:ext cx="5289755" cy="4585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69397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</a:t>
            </a:r>
            <a:r>
              <a:rPr lang="ru-RU" dirty="0" smtClean="0"/>
              <a:t> 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83174"/>
            <a:ext cx="2927555" cy="4351338"/>
          </a:xfrm>
        </p:spPr>
        <p:txBody>
          <a:bodyPr/>
          <a:lstStyle/>
          <a:p>
            <a:r>
              <a:rPr lang="ru-RU" dirty="0" smtClean="0"/>
              <a:t>Цель: усилить и удлинить выдох.</a:t>
            </a:r>
          </a:p>
          <a:p>
            <a:r>
              <a:rPr lang="ru-RU" dirty="0" smtClean="0"/>
              <a:t>Берем более тяжелые шарики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7062" t="35124" r="40566" b="13471"/>
          <a:stretch/>
        </p:blipFill>
        <p:spPr>
          <a:xfrm>
            <a:off x="4365524" y="629264"/>
            <a:ext cx="6988276" cy="492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29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III </a:t>
            </a:r>
            <a:r>
              <a:rPr lang="ru-RU" dirty="0" smtClean="0"/>
              <a:t>этап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Цель: отработать центральную воздушную струю, то есть научить ребёнка дуть посередине широкого языка, спокойно лежащего на нижней губе</a:t>
            </a:r>
          </a:p>
          <a:p>
            <a:r>
              <a:rPr lang="ru-RU" dirty="0" smtClean="0"/>
              <a:t>Предварительная работа: освоение предыдущих этапов. Отработка упражнений артикуляционной гимнастики, направленных на </a:t>
            </a:r>
            <a:r>
              <a:rPr lang="ru-RU" dirty="0" err="1" smtClean="0"/>
              <a:t>распластывание</a:t>
            </a:r>
            <a:r>
              <a:rPr lang="ru-RU" dirty="0" smtClean="0"/>
              <a:t> языка и уменьшение его </a:t>
            </a:r>
            <a:r>
              <a:rPr lang="ru-RU" dirty="0" err="1" smtClean="0"/>
              <a:t>спастичности</a:t>
            </a:r>
            <a:r>
              <a:rPr lang="ru-RU" dirty="0" smtClean="0"/>
              <a:t>, умение удерживать губы в улыбке.</a:t>
            </a:r>
          </a:p>
          <a:p>
            <a:r>
              <a:rPr lang="ru-RU" dirty="0" smtClean="0"/>
              <a:t>Также рекомендуется сделать ребенку курс логопедического массажа, учитывая при этом нарушения мышечного тонуса языка.</a:t>
            </a:r>
          </a:p>
          <a:p>
            <a:r>
              <a:rPr lang="ru-RU" dirty="0" smtClean="0"/>
              <a:t>/видеофрагмент/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6942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4452" t="30126" r="48094" b="14514"/>
          <a:stretch/>
        </p:blipFill>
        <p:spPr>
          <a:xfrm>
            <a:off x="462117" y="176162"/>
            <a:ext cx="5132438" cy="58215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15664" y="737419"/>
            <a:ext cx="482763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Третий  этап обучения плавному выдоху рекомендуется проводить перед зеркалом. Таким образом, ребенок может контролировать положение языка и следить за тем, чтобы язык был широким.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752622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366</Words>
  <Application>Microsoft Office PowerPoint</Application>
  <PresentationFormat>Широкоэкранный</PresentationFormat>
  <Paragraphs>47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Работа над дыханием в комплексной методике коррекции звукопроизношения у детей с ТНР  на основе авторского подхода Воробьевой Т.А.</vt:lpstr>
      <vt:lpstr>Особенности дыхания у детей с ТНР</vt:lpstr>
      <vt:lpstr>Игры и упражнения с шариками, направленные на формирование длительного плавного направленного выдоха необходимой силы</vt:lpstr>
      <vt:lpstr>Презентация PowerPoint</vt:lpstr>
      <vt:lpstr>Преимущества использования упражнений с шариками</vt:lpstr>
      <vt:lpstr>I этап</vt:lpstr>
      <vt:lpstr>II этап</vt:lpstr>
      <vt:lpstr>III этап</vt:lpstr>
      <vt:lpstr>Презентация PowerPoint</vt:lpstr>
      <vt:lpstr>Упражнение «Дракон»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над дыханием в комплексной методике коррекции звукопроизношения у детей с ТНР  на основе авторского подхода Воробьевой Т.А.</dc:title>
  <dc:creator>Я</dc:creator>
  <cp:lastModifiedBy>Я</cp:lastModifiedBy>
  <cp:revision>17</cp:revision>
  <dcterms:created xsi:type="dcterms:W3CDTF">2021-11-11T15:47:18Z</dcterms:created>
  <dcterms:modified xsi:type="dcterms:W3CDTF">2021-11-25T01:51:20Z</dcterms:modified>
</cp:coreProperties>
</file>