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DF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09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A43CC-7BCA-41F6-897D-46F439FE0B93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5925C-DB43-4C94-8C12-CDDD8E7E5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1EE6-E282-4280-96CF-40BD6D91427F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0314-84DF-463A-984A-05910B4FE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06BCC-F98E-40F1-86D6-C53E23D08582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14531-1B26-47C7-BEA8-4EFE7CE179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4D78-9676-48B1-BD14-DA849486ABF7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8204D-95E3-4C2E-BEA0-F8EB27C6D8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F673B-2DAB-457A-BC6C-FADD3F639D30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DBC96-0FDA-41A2-94F3-4739B9B26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C5D7-00C0-4881-8025-A1DDF92B3EDA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A6FF8-5E15-4D8B-9EE2-34672DEEB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C8CB6-74DB-480D-B126-2F282EB6B0FC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9A521-2FB7-4830-9743-9645196BD3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A62FD-B596-46C1-B9CC-0E41C069C7B7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FD438-E22E-4EB5-AE87-AFF91A434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0E3A5-591E-4F18-A60D-CE5736A8ED52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351A7-AE48-4C58-9A5E-7186311B6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05D3C-1B4C-4D20-BAB3-EF9D508E5715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48B37-53AB-481C-9E9E-AA720C092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AF04F-B318-4D93-A294-FE65C0D3ED59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994F5-6D00-4F59-A287-4F6CFEEA1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761AAA-6600-4B1C-AC5A-0D3A34133493}" type="datetimeFigureOut">
              <a:rPr lang="en-US"/>
              <a:pPr>
                <a:defRPr/>
              </a:pPr>
              <a:t>1/28/2021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6F8D21-4ECD-4D85-8C4B-476B7F439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60500"/>
            <a:ext cx="7772400" cy="2387600"/>
          </a:xfrm>
        </p:spPr>
        <p:txBody>
          <a:bodyPr>
            <a:normAutofit/>
          </a:bodyPr>
          <a:lstStyle/>
          <a:p>
            <a:r>
              <a:rPr lang="ru-RU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Конструктор в работе учителя-логопеда</a:t>
            </a:r>
            <a:endParaRPr lang="en-US" smtClean="0">
              <a:solidFill>
                <a:srgbClr val="1F4E79"/>
              </a:solidFill>
              <a:latin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4700" y="3940175"/>
            <a:ext cx="6858000" cy="1655763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sz="1800" b="1" i="1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>
              <a:lnSpc>
                <a:spcPct val="100000"/>
              </a:lnSpc>
            </a:pPr>
            <a:r>
              <a:rPr lang="ru-RU" sz="2000" b="1" i="1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i="1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Костарева М.В., учитель-логопед </a:t>
            </a:r>
          </a:p>
          <a:p>
            <a:pPr algn="r">
              <a:lnSpc>
                <a:spcPct val="100000"/>
              </a:lnSpc>
            </a:pPr>
            <a:r>
              <a:rPr lang="ru-RU" sz="1800" b="1" i="1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МБДОУ «ДС № 260 г. Челябинска», </a:t>
            </a:r>
          </a:p>
          <a:p>
            <a:pPr algn="r">
              <a:lnSpc>
                <a:spcPct val="100000"/>
              </a:lnSpc>
            </a:pPr>
            <a:r>
              <a:rPr lang="ru-RU" sz="1800" b="1" i="1" smtClean="0">
                <a:solidFill>
                  <a:srgbClr val="1F4E79"/>
                </a:solidFill>
                <a:latin typeface="Times New Roman" pitchFamily="18" charset="0"/>
                <a:cs typeface="Times New Roman" pitchFamily="18" charset="0"/>
              </a:rPr>
              <a:t>МАУ «ЦППМСП Советского района г. Челябинска»</a:t>
            </a:r>
          </a:p>
          <a:p>
            <a:pPr algn="r">
              <a:lnSpc>
                <a:spcPct val="100000"/>
              </a:lnSpc>
            </a:pPr>
            <a:endParaRPr lang="ru-RU" sz="2000" b="1" smtClean="0">
              <a:solidFill>
                <a:srgbClr val="1F4E79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00000"/>
              </a:lnSpc>
            </a:pPr>
            <a:endParaRPr lang="ru-RU" smtClean="0">
              <a:solidFill>
                <a:srgbClr val="019DFB"/>
              </a:solidFill>
            </a:endParaRPr>
          </a:p>
          <a:p>
            <a:pPr algn="r">
              <a:lnSpc>
                <a:spcPct val="100000"/>
              </a:lnSpc>
            </a:pPr>
            <a:endParaRPr lang="ru-RU" smtClean="0">
              <a:solidFill>
                <a:srgbClr val="019DFB"/>
              </a:solidFill>
            </a:endParaRPr>
          </a:p>
          <a:p>
            <a:pPr algn="r">
              <a:lnSpc>
                <a:spcPct val="100000"/>
              </a:lnSpc>
            </a:pPr>
            <a:endParaRPr lang="en-US" smtClean="0">
              <a:solidFill>
                <a:srgbClr val="019DF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0225" y="182563"/>
            <a:ext cx="2324100" cy="3524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Челябинск, 2021 г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s://images.wbstatic.net/big/new/14340000/14340409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9075" y="2768600"/>
            <a:ext cx="3240088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 descr="https://images.wbstatic.net/big/new/9100000/9101997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1588" y="1031875"/>
            <a:ext cx="1812925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8" descr="Конструктор «Игровые палочки», набор №5, 150 деталей (2453220) - Купить по  цене от 632.80 руб. | Интернет магазин SIMA-LAND.R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4175" y="2782888"/>
            <a:ext cx="2482850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554163" y="1008063"/>
            <a:ext cx="4572000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Конструктор - важнейшее средство развивающего обучения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225" y="26289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3600" smtClean="0"/>
              <a:t>«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Воспитание речи есть всегда воспитание мысли».</a:t>
            </a:r>
          </a:p>
          <a:p>
            <a:pPr algn="r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К.И. Чуковский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50" y="744538"/>
            <a:ext cx="4073525" cy="7556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речи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813" y="2214563"/>
            <a:ext cx="1571625" cy="12144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 умственной деятельности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38" y="2286000"/>
            <a:ext cx="1500187" cy="1143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личности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88" y="2428875"/>
            <a:ext cx="2071687" cy="7858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Успешная коммуникация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5786437" y="3500438"/>
            <a:ext cx="500063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5357813" y="3929063"/>
            <a:ext cx="2286000" cy="7858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Социализация личности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58063" y="2500313"/>
            <a:ext cx="1500187" cy="13573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Успешность в учебной деятельности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500188" y="1571625"/>
            <a:ext cx="71437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250407" y="1821656"/>
            <a:ext cx="571500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5179219" y="1678781"/>
            <a:ext cx="714375" cy="500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857875" y="1571625"/>
            <a:ext cx="2143125" cy="785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 rtlCol="0">
            <a:normAutofit/>
          </a:bodyPr>
          <a:lstStyle/>
          <a:p>
            <a:pPr marL="0" indent="4500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конструировании наиболее ярко проявляется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принцип обучения: учить играя.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Детское конструирование тесно связано с игрой и является деятельностью, отвечающей интересам ребенка.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66788"/>
            <a:ext cx="8920163" cy="111601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Проблемы речевого развития, решаемые конструированием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2600" y="2246313"/>
            <a:ext cx="3941763" cy="3214687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Трудности в употреблении: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предложно-падежных конструкций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наречий, обозначающих взаимное расположение предметов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актуализации словаря относящегося к названию частей предметов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«Пустой» словарь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87988" y="2400300"/>
            <a:ext cx="3251200" cy="286385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Трудности в составлении описательных рассказов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454525" y="3322638"/>
            <a:ext cx="939800" cy="530225"/>
          </a:xfrm>
          <a:prstGeom prst="rightArrow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00213" y="415925"/>
            <a:ext cx="3502025" cy="15001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это тот вид деятельности, который полностью отвечает интересам детей, их возможностям и способностям.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3" y="2709863"/>
            <a:ext cx="4786312" cy="32861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Интеграция конструирования и развития речи способствует: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«опредмечиванию» словаря;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развитию связной речи;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развитию познавательной активности детей;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развитию зрительно-пространственной ориентации;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повышению мотивации;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снижению нагрузки на детей.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83263" y="1514475"/>
            <a:ext cx="2928937" cy="21431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развитие связной речи детей, через обучение составлению рассказа – описания в процессе конструирования.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трелка углом вверх 14"/>
          <p:cNvSpPr/>
          <p:nvPr/>
        </p:nvSpPr>
        <p:spPr>
          <a:xfrm>
            <a:off x="5133975" y="3670300"/>
            <a:ext cx="2493963" cy="1606550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265488" y="1906588"/>
            <a:ext cx="666750" cy="7969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4863" y="195263"/>
            <a:ext cx="2981325" cy="590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cmpd="tri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 конструирования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1071563"/>
            <a:ext cx="2571750" cy="1000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по простейшим чертежам и наглядным схемам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50" y="1285875"/>
            <a:ext cx="2428875" cy="500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по теме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0875" y="1285875"/>
            <a:ext cx="1928813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по условиям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75" y="2357438"/>
            <a:ext cx="2214563" cy="785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по образцу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3625" y="2357438"/>
            <a:ext cx="2000250" cy="785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 по замыслу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1"/>
          </p:cNvCxnSpPr>
          <p:nvPr/>
        </p:nvCxnSpPr>
        <p:spPr>
          <a:xfrm flipH="1">
            <a:off x="2468563" y="490538"/>
            <a:ext cx="876300" cy="438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750344" y="1321594"/>
            <a:ext cx="1357312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730750" y="1009650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3"/>
          </p:cNvCxnSpPr>
          <p:nvPr/>
        </p:nvCxnSpPr>
        <p:spPr>
          <a:xfrm>
            <a:off x="6326188" y="490538"/>
            <a:ext cx="1214437" cy="6524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5750719" y="1250157"/>
            <a:ext cx="1285875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57188" y="3429000"/>
            <a:ext cx="7786687" cy="278606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Принципы использования конструирования: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доступность и наглядность материала;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систематичность и последовательность обучения и воспитания;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работа по индивидуальной траектории с учетом возрастных и психо-физиологических особенностей детей.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личностно-ориентированный подход (обращение к опыту ребенка, предоставление детям широкой самостоятельности, инициативы)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357188"/>
            <a:ext cx="5643562" cy="939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4225" y="2430463"/>
            <a:ext cx="2481263" cy="24717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памяти и мелкой моторики: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«Запомни и повтори»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«Волшебные лесенки»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«Красивый узор»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«Выложи детали»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«Кто быстрее соберет</a:t>
            </a:r>
            <a:r>
              <a:rPr lang="ru-RU" sz="1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87738" y="3536950"/>
            <a:ext cx="2071687" cy="1357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грамоте: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«Определи на слух»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«Определи количество»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«Выложи букву»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13438" y="2459038"/>
            <a:ext cx="2500312" cy="2428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слухового внимания, тактильных ощущений, пространственных представлений: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«Посчитай на слух»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«Лево-право»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«Графический диктант»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«Посчитай на ощупь»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95575" y="950913"/>
            <a:ext cx="3500438" cy="7858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игр с использованием конструктора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076450" y="1751013"/>
            <a:ext cx="588963" cy="612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883819" y="2326481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191250" y="1711325"/>
            <a:ext cx="744538" cy="6397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313" y="214313"/>
            <a:ext cx="4857750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Задания для исследования речевой деятельности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285875"/>
            <a:ext cx="3786187" cy="24288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i="1" u="sng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Воспроизведение основных цветов: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Покажи все желтые фигуры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Покажи и назови, каких цветов фигуры ты здесь видишь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Собери все фигуры в баночки по цветам. В красную баночку положи все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красные фигуры, в зеленую - зеленые и т.д.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3500" y="1500188"/>
            <a:ext cx="3500438" cy="17145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Знание геометрических фигур: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Покажи круг, покажи прямоугольник, покажи квадрат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Какой формы эти детали?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Какой формы здесь нет?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86188" y="3929063"/>
            <a:ext cx="4786312" cy="26431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Состояние счетных навыков (дополнительно можно исследовать согласование числительных и существительных):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Ребенку предлагается 10 деталей, разной формы и цвета. Просят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посчитать их в прямом и обратном порядке.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Посчитай сколько синих квадратиков?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Посчитай сколько колес?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928813" y="714375"/>
            <a:ext cx="42862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536156" y="2393157"/>
            <a:ext cx="264477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6286500" y="1143001"/>
            <a:ext cx="357187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357</Words>
  <Application>Microsoft Office PowerPoint</Application>
  <PresentationFormat>Экран (4:3)</PresentationFormat>
  <Paragraphs>90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Arial</vt:lpstr>
      <vt:lpstr>Calibri Light</vt:lpstr>
      <vt:lpstr>Times New Roman</vt:lpstr>
      <vt:lpstr>Office Theme</vt:lpstr>
      <vt:lpstr>Office Theme</vt:lpstr>
      <vt:lpstr>Конструктор в работе учителя-логопеда</vt:lpstr>
      <vt:lpstr>Слайд 2</vt:lpstr>
      <vt:lpstr>Слайд 3</vt:lpstr>
      <vt:lpstr>Конструирование</vt:lpstr>
      <vt:lpstr>Проблемы речевого развития, решаемые конструированием</vt:lpstr>
      <vt:lpstr>Слайд 6</vt:lpstr>
      <vt:lpstr>Слайд 7</vt:lpstr>
      <vt:lpstr> </vt:lpstr>
      <vt:lpstr>Слайд 9</vt:lpstr>
      <vt:lpstr>Слайд 10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я</cp:lastModifiedBy>
  <cp:revision>13</cp:revision>
  <dcterms:created xsi:type="dcterms:W3CDTF">2019-08-22T12:40:32Z</dcterms:created>
  <dcterms:modified xsi:type="dcterms:W3CDTF">2021-01-28T14:14:24Z</dcterms:modified>
</cp:coreProperties>
</file>