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8" r:id="rId7"/>
    <p:sldId id="266" r:id="rId8"/>
    <p:sldId id="269" r:id="rId9"/>
    <p:sldId id="272" r:id="rId10"/>
    <p:sldId id="270" r:id="rId11"/>
    <p:sldId id="271" r:id="rId12"/>
    <p:sldId id="273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8294DD7-D9DF-4CA2-8E91-794E061EC942}" type="datetimeFigureOut">
              <a:rPr lang="ru-RU" smtClean="0"/>
              <a:pPr/>
              <a:t>07.11.2021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321F6E24-E3B0-4928-B321-2886D9ECF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48680"/>
            <a:ext cx="7848872" cy="5832647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dirty="0" smtClean="0">
                <a:solidFill>
                  <a:schemeClr val="tx1"/>
                </a:solidFill>
              </a:rPr>
              <a:t>Тема 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«Особенности взаимодействия учителя-логопеда и воспитателя  в группах комбинированной и компенсирующей направленности для детей с ТНР»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Учитель-логопед: </a:t>
            </a:r>
            <a:r>
              <a:rPr lang="ru-RU" sz="3200" b="1" dirty="0" err="1" smtClean="0">
                <a:solidFill>
                  <a:schemeClr val="tx1"/>
                </a:solidFill>
              </a:rPr>
              <a:t>Лошковых</a:t>
            </a:r>
            <a:r>
              <a:rPr lang="ru-RU" sz="3200" b="1" dirty="0" smtClean="0">
                <a:solidFill>
                  <a:schemeClr val="tx1"/>
                </a:solidFill>
              </a:rPr>
              <a:t> .М.А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Воспитатели группы компенсирующей направленности</a:t>
            </a:r>
            <a:r>
              <a:rPr lang="ru-RU" sz="3200" b="1" dirty="0" smtClean="0">
                <a:solidFill>
                  <a:schemeClr val="tx1"/>
                </a:solidFill>
              </a:rPr>
              <a:t>: Шукшина Е.П, </a:t>
            </a:r>
          </a:p>
          <a:p>
            <a:r>
              <a:rPr lang="ru-RU" sz="3200" b="1" dirty="0" smtClean="0">
                <a:solidFill>
                  <a:schemeClr val="tx1"/>
                </a:solidFill>
              </a:rPr>
              <a:t>                                       Тимофеева Н.А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Воспитатели группы комбинированной направленности </a:t>
            </a:r>
            <a:r>
              <a:rPr lang="ru-RU" sz="3200" b="1" dirty="0" smtClean="0">
                <a:solidFill>
                  <a:schemeClr val="tx1"/>
                </a:solidFill>
              </a:rPr>
              <a:t>: </a:t>
            </a:r>
            <a:r>
              <a:rPr lang="ru-RU" sz="3200" b="1" dirty="0" err="1" smtClean="0">
                <a:solidFill>
                  <a:schemeClr val="tx1"/>
                </a:solidFill>
              </a:rPr>
              <a:t>Чалдушкина</a:t>
            </a:r>
            <a:r>
              <a:rPr lang="ru-RU" sz="3200" b="1" dirty="0" smtClean="0">
                <a:solidFill>
                  <a:schemeClr val="tx1"/>
                </a:solidFill>
              </a:rPr>
              <a:t> А.С,</a:t>
            </a:r>
          </a:p>
          <a:p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                              </a:t>
            </a:r>
            <a:r>
              <a:rPr lang="ru-RU" sz="3200" b="1" dirty="0" err="1" smtClean="0">
                <a:solidFill>
                  <a:schemeClr val="tx1"/>
                </a:solidFill>
              </a:rPr>
              <a:t>Тамоян</a:t>
            </a:r>
            <a:r>
              <a:rPr lang="ru-RU" sz="3200" b="1" dirty="0" smtClean="0">
                <a:solidFill>
                  <a:schemeClr val="tx1"/>
                </a:solidFill>
              </a:rPr>
              <a:t>. Е.В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076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332657"/>
            <a:ext cx="6417734" cy="864095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 своей работе по коррекции звукопроизношения используем альбомы и тетради многих авторов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C:\Users\1\Desktop\Ф\IMG_20211027_14364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4032448" cy="518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1\Desktop\Ф\IMG_20211027_14372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2776"/>
            <a:ext cx="3960440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644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2060848"/>
            <a:ext cx="7772400" cy="479715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*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Комплект пособий  по автоматизации свистящих звуков «С-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Сь,З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Зь,Ц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», шипящих звуков «Ш,Ж,Ч,Щ», сонорных звуков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Р,рь,Л,ль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представлен в 10 альбомах.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Автор Л.А. Комарова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*Серия тетрадей по автоматизации и дифференциации звуков «Учим звуки». Автор: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Е.А.Азова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Серия тетрадей по автоматизации звуков у детей 5-7 лет. Авторы: В.В Коноваленко, С.В .Коноваленко.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*Рабочие тетради по развитию речи и закреплению произношения». Автор: Н.В.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Новоторцева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*Серия логопедических альбомов по автоматизации звуков»  Автор: О.И. Лазаренко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332656"/>
            <a:ext cx="6417734" cy="151216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Перечень комплектов пособий   и тетрадей по автоматизации и дифференциации звуков, используемые в работе с детьми по коррекции звукопроизношения.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8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548680"/>
            <a:ext cx="7772400" cy="561662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Кроме тетради по  взаимодействию  </a:t>
            </a:r>
            <a:r>
              <a:rPr lang="ru-RU" sz="2800" dirty="0">
                <a:solidFill>
                  <a:schemeClr val="tx1"/>
                </a:solidFill>
              </a:rPr>
              <a:t>учителя-логопеда и воспитателя по проведению </a:t>
            </a:r>
            <a:r>
              <a:rPr lang="ru-RU" sz="2800" dirty="0" smtClean="0">
                <a:solidFill>
                  <a:schemeClr val="tx1"/>
                </a:solidFill>
              </a:rPr>
              <a:t>индивидуальной работы с детьми  </a:t>
            </a:r>
            <a:r>
              <a:rPr lang="ru-RU" sz="2800" smtClean="0">
                <a:solidFill>
                  <a:schemeClr val="tx1"/>
                </a:solidFill>
              </a:rPr>
              <a:t>, </a:t>
            </a:r>
            <a:r>
              <a:rPr lang="ru-RU" sz="2800" smtClean="0">
                <a:solidFill>
                  <a:schemeClr val="tx1"/>
                </a:solidFill>
              </a:rPr>
              <a:t/>
            </a:r>
            <a:br>
              <a:rPr lang="ru-RU" sz="2800" smtClean="0">
                <a:solidFill>
                  <a:schemeClr val="tx1"/>
                </a:solidFill>
              </a:rPr>
            </a:br>
            <a:r>
              <a:rPr lang="ru-RU" sz="2800" smtClean="0">
                <a:solidFill>
                  <a:schemeClr val="tx1"/>
                </a:solidFill>
              </a:rPr>
              <a:t>в </a:t>
            </a:r>
            <a:r>
              <a:rPr lang="ru-RU" sz="2800" dirty="0" smtClean="0">
                <a:solidFill>
                  <a:schemeClr val="tx1"/>
                </a:solidFill>
              </a:rPr>
              <a:t>наших группах ведется </a:t>
            </a:r>
            <a:r>
              <a:rPr lang="ru-RU" sz="2800" dirty="0" smtClean="0">
                <a:solidFill>
                  <a:schemeClr val="tx1"/>
                </a:solidFill>
              </a:rPr>
              <a:t>тетрадь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взаимодействия </a:t>
            </a:r>
            <a:r>
              <a:rPr lang="ru-RU" sz="2800" dirty="0">
                <a:solidFill>
                  <a:schemeClr val="tx1"/>
                </a:solidFill>
              </a:rPr>
              <a:t>по развитию всех сторон речи в соответствии </a:t>
            </a:r>
            <a:r>
              <a:rPr lang="ru-RU" sz="2800" dirty="0" smtClean="0">
                <a:solidFill>
                  <a:schemeClr val="tx1"/>
                </a:solidFill>
              </a:rPr>
              <a:t> с прохождение   </a:t>
            </a:r>
            <a:r>
              <a:rPr lang="ru-RU" sz="2800" dirty="0">
                <a:solidFill>
                  <a:schemeClr val="tx1"/>
                </a:solidFill>
              </a:rPr>
              <a:t>лексической </a:t>
            </a:r>
            <a:r>
              <a:rPr lang="ru-RU" sz="2800" dirty="0" smtClean="0">
                <a:solidFill>
                  <a:schemeClr val="tx1"/>
                </a:solidFill>
              </a:rPr>
              <a:t>темы.</a:t>
            </a: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В данной тетради, учитель-логопед предлагает перечень игр и упражнений по коррекции всех сторон речи воспитанников, подробно описывает перечень задач по коррекции речевой  деятельности в соответствии с программой. 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2303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1772817"/>
            <a:ext cx="8136904" cy="1080119"/>
          </a:xfrm>
        </p:spPr>
        <p:txBody>
          <a:bodyPr>
            <a:normAutofit/>
          </a:bodyPr>
          <a:lstStyle/>
          <a:p>
            <a:pPr algn="ctr"/>
            <a:r>
              <a:rPr lang="ru-RU" sz="5400" i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5400" i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Ключики» к детям или «Моя первая педагогическая практика» — VER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лючики» к детям или «Моя первая педагогическая практика» — VERBU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140968"/>
            <a:ext cx="5616624" cy="3346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052736"/>
            <a:ext cx="7408333" cy="5073427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Эффективные формы взаимодействия учителя-логопеда и воспитателя позволяют :</a:t>
            </a:r>
            <a:r>
              <a:rPr lang="ru-RU" dirty="0" smtClean="0"/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повысить качество  работы с детьми старшего дошкольного возраста по коррекции и развитию всех сторон речи в группах компенсирующей и комбинированной направленности для детей с тяжелыми нарушениями речи 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9838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64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124744"/>
            <a:ext cx="7408333" cy="500141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Система взаимодействия </a:t>
            </a:r>
            <a:r>
              <a:rPr lang="ru-RU" sz="2800" b="1" dirty="0" smtClean="0">
                <a:solidFill>
                  <a:schemeClr val="tx1"/>
                </a:solidFill>
              </a:rPr>
              <a:t>учителя-логопеда и воспитателя построена с учетом :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 Адаптированной программы ДОУ для детей с ограниченными возможностями здоровья. Дошкольный возраст».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823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547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3" y="764704"/>
            <a:ext cx="8136904" cy="5361459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Система взаимодействия направлена на развитие и коррекцию всех сторон речи :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- коррекцию звукопроизношения и развитие фонематических процессов , навыков </a:t>
            </a:r>
            <a:r>
              <a:rPr lang="ru-RU" b="1" dirty="0" err="1" smtClean="0">
                <a:solidFill>
                  <a:srgbClr val="C00000"/>
                </a:solidFill>
              </a:rPr>
              <a:t>звуко</a:t>
            </a:r>
            <a:r>
              <a:rPr lang="ru-RU" b="1" dirty="0" smtClean="0">
                <a:solidFill>
                  <a:srgbClr val="C00000"/>
                </a:solidFill>
              </a:rPr>
              <a:t> -слогового и  </a:t>
            </a:r>
            <a:r>
              <a:rPr lang="ru-RU" b="1" dirty="0" err="1" smtClean="0">
                <a:solidFill>
                  <a:srgbClr val="C00000"/>
                </a:solidFill>
              </a:rPr>
              <a:t>звуко</a:t>
            </a:r>
            <a:r>
              <a:rPr lang="ru-RU" b="1" dirty="0" smtClean="0">
                <a:solidFill>
                  <a:srgbClr val="C00000"/>
                </a:solidFill>
              </a:rPr>
              <a:t> -буквенного анализа;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-развитие словаря и грамматического строя речи;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- формирование общей, мелкой ,артикуляционной моторики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-развитию  просодической стороны речи ( темпа, ритма, дыхания, голоса);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-коррекцию слоговой структуры слова;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-развитию  психологической базы речи;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- развитию связной речи у детей старшего дошкольного возраста с ТНР.</a:t>
            </a:r>
          </a:p>
          <a:p>
            <a:r>
              <a:rPr lang="ru-RU" dirty="0"/>
              <a:t>-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426376"/>
          </a:xfrm>
        </p:spPr>
        <p:txBody>
          <a:bodyPr>
            <a:normAutofit/>
          </a:bodyPr>
          <a:lstStyle/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5583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20688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tx1"/>
                </a:solidFill>
              </a:rPr>
              <a:t>Формы взаимодействия учителя-логопеда и воспитателя используемые в ДОУ 238 в группе компенсирующей и комбинированной  направленности</a:t>
            </a:r>
            <a:r>
              <a:rPr lang="ru-RU" sz="2700" b="1" dirty="0">
                <a:solidFill>
                  <a:schemeClr val="tx1"/>
                </a:solidFill>
              </a:rPr>
              <a:t/>
            </a:r>
            <a:br>
              <a:rPr lang="ru-RU" sz="2700" b="1" dirty="0">
                <a:solidFill>
                  <a:schemeClr val="tx1"/>
                </a:solidFill>
              </a:rPr>
            </a:br>
            <a:r>
              <a:rPr lang="ru-RU" sz="3200" b="1" dirty="0" smtClean="0">
                <a:solidFill>
                  <a:schemeClr val="tx1"/>
                </a:solidFill>
              </a:rPr>
              <a:t>*</a:t>
            </a:r>
            <a:r>
              <a:rPr lang="ru-RU" sz="2400" b="1" dirty="0" smtClean="0">
                <a:solidFill>
                  <a:srgbClr val="FF0000"/>
                </a:solidFill>
              </a:rPr>
              <a:t>Выполнение воспитателем заданий с детьми, рекомендуемые  учителем –логопедом по коррекции речи  в вечернее время.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*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</a:rPr>
              <a:t>Взаимопосещение</a:t>
            </a:r>
            <a:r>
              <a:rPr lang="ru-RU" sz="2400" b="1" dirty="0" smtClean="0">
                <a:solidFill>
                  <a:srgbClr val="FF0000"/>
                </a:solidFill>
              </a:rPr>
              <a:t> образовательной деятельности. Помощь воспитателя во время организации и проведения логопедом образовательной деятельности с детьми по коррекции речи.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*</a:t>
            </a:r>
            <a:r>
              <a:rPr lang="ru-RU" sz="2400" b="1" dirty="0" smtClean="0">
                <a:solidFill>
                  <a:srgbClr val="FF0000"/>
                </a:solidFill>
              </a:rPr>
              <a:t>Совместное составление игр, упражнений, картотек по коррекции речи и звукопроизношению</a:t>
            </a:r>
            <a:r>
              <a:rPr lang="ru-RU" sz="2400" b="1" dirty="0">
                <a:solidFill>
                  <a:srgbClr val="FF0000"/>
                </a:solidFill>
              </a:rPr>
              <a:t>.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*</a:t>
            </a:r>
            <a:r>
              <a:rPr lang="ru-RU" sz="2400" b="1" dirty="0" smtClean="0">
                <a:solidFill>
                  <a:srgbClr val="FF0000"/>
                </a:solidFill>
              </a:rPr>
              <a:t>Совместное оформление логопедического уголка для родителей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*</a:t>
            </a:r>
            <a:r>
              <a:rPr lang="ru-RU" sz="2400" b="1" dirty="0" smtClean="0">
                <a:solidFill>
                  <a:srgbClr val="FF0000"/>
                </a:solidFill>
              </a:rPr>
              <a:t>Совместное проведение родительских собраний.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*</a:t>
            </a:r>
            <a:r>
              <a:rPr lang="ru-RU" sz="2400" b="1" dirty="0" smtClean="0">
                <a:solidFill>
                  <a:srgbClr val="FF0000"/>
                </a:solidFill>
              </a:rPr>
              <a:t> Совместное проведение и организация работы с родителями воспитанников с использованием интернет ресурсов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25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*</a:t>
            </a:r>
            <a:r>
              <a:rPr lang="ru-RU" sz="2700" dirty="0" smtClean="0">
                <a:solidFill>
                  <a:schemeClr val="tx1"/>
                </a:solidFill>
              </a:rPr>
              <a:t>Тетрадь взаимодействия учителя-логопеда и воспитателя по проведению индивидуально-подгрупповой формы работы с детьми  ( в вечернее время или в процессе совместной деятельности с воспитанником)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*</a:t>
            </a:r>
            <a:r>
              <a:rPr lang="ru-RU" sz="2700" dirty="0" smtClean="0">
                <a:solidFill>
                  <a:schemeClr val="tx1"/>
                </a:solidFill>
              </a:rPr>
              <a:t>Тетрадь взаимодействия по развитию всех сторон речи в соответствии с лексической темой.</a:t>
            </a:r>
            <a:br>
              <a:rPr lang="ru-RU" sz="2700" dirty="0" smtClean="0">
                <a:solidFill>
                  <a:schemeClr val="tx1"/>
                </a:solidFill>
              </a:rPr>
            </a:br>
            <a:r>
              <a:rPr lang="ru-RU" sz="2700" dirty="0" smtClean="0">
                <a:solidFill>
                  <a:schemeClr val="tx1"/>
                </a:solidFill>
              </a:rPr>
              <a:t/>
            </a:r>
            <a:br>
              <a:rPr lang="ru-RU" sz="2700" dirty="0" smtClean="0">
                <a:solidFill>
                  <a:schemeClr val="tx1"/>
                </a:solidFill>
              </a:rPr>
            </a:br>
            <a:endParaRPr lang="ru-RU" sz="270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548681"/>
            <a:ext cx="6417734" cy="1224136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 нашей группе , с целью повышения эффективности работы с детьми, ведется несколько тетрадей по взаимодействию учителя-логопеда и воспитателей.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54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032" y="1988840"/>
            <a:ext cx="7772400" cy="199872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chemeClr val="tx1"/>
                </a:solidFill>
              </a:rPr>
              <a:t>Тетрадь ведется в виде таблицы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7365" y="548680"/>
            <a:ext cx="6417734" cy="2088232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В тетради  взаимодействия  учителя-логопеда и воспитателя по проведению индивидуально-подгрупповой  деятельности с детьми , логопед фиксирует индивидуальные   упражнения и задания для ребёнка по автоматизации   и дифференциации   звуков . Упражнения даются  ссылкой на карточку или альбом по автоматизации и дифференциации звуков.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9110206"/>
              </p:ext>
            </p:extLst>
          </p:nvPr>
        </p:nvGraphicFramePr>
        <p:xfrm>
          <a:off x="755576" y="3429000"/>
          <a:ext cx="7776865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5373"/>
                <a:gridCol w="1555373"/>
                <a:gridCol w="1555373"/>
                <a:gridCol w="1555373"/>
                <a:gridCol w="1555373"/>
              </a:tblGrid>
              <a:tr h="1239096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Дата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Фамилия, имя ребенка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Содержание индивидуальной работы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Примечание воспитателя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Примечание логопеда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209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059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899592" y="549275"/>
            <a:ext cx="8244408" cy="182721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Учитель-логопед совместно с воспитателем разработали картотеки игр и упражнений  по автоматизации и дифференциации звуков.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Отдельно , учителем-логопедом разработаны  карточки на автоматизацию и дифференциацию звуков с подробным описанием инструкции по закреплению звука.</a:t>
            </a:r>
          </a:p>
          <a:p>
            <a:endParaRPr lang="ru-RU" dirty="0"/>
          </a:p>
        </p:txBody>
      </p:sp>
      <p:pic>
        <p:nvPicPr>
          <p:cNvPr id="5" name="Рисунок 4" descr="C:\Users\1\Desktop\Ф\IMG_20211027_14400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76872"/>
            <a:ext cx="3384376" cy="4392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1\Desktop\Ф\IMG_20211027_14424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76873"/>
            <a:ext cx="3600400" cy="43924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591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00811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chemeClr val="tx1"/>
                </a:solidFill>
              </a:rPr>
              <a:t>Упражнения в карточках по автоматизации звуков составлены с учётом прохождения всех этапов работы над звуком.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Образец карточки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95536" y="1340768"/>
            <a:ext cx="8496944" cy="5400600"/>
          </a:xfrm>
        </p:spPr>
        <p:txBody>
          <a:bodyPr>
            <a:normAutofit fontScale="25000" lnSpcReduction="20000"/>
          </a:bodyPr>
          <a:lstStyle/>
          <a:p>
            <a:r>
              <a:rPr lang="ru-RU" sz="5600" b="1" dirty="0">
                <a:solidFill>
                  <a:schemeClr val="tx1"/>
                </a:solidFill>
              </a:rPr>
              <a:t>Карточка № 6</a:t>
            </a:r>
            <a:r>
              <a:rPr lang="ru-RU" sz="5600" b="1" dirty="0" smtClean="0">
                <a:solidFill>
                  <a:schemeClr val="tx1"/>
                </a:solidFill>
              </a:rPr>
              <a:t>. Автоматизация </a:t>
            </a:r>
            <a:r>
              <a:rPr lang="ru-RU" sz="5600" b="1" dirty="0">
                <a:solidFill>
                  <a:schemeClr val="tx1"/>
                </a:solidFill>
              </a:rPr>
              <a:t>звука «Ш» в середине слога, в середине слова</a:t>
            </a:r>
            <a:r>
              <a:rPr lang="ru-RU" sz="5600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5200" b="1" dirty="0" smtClean="0">
                <a:solidFill>
                  <a:schemeClr val="tx1"/>
                </a:solidFill>
              </a:rPr>
              <a:t>1 .</a:t>
            </a:r>
            <a:r>
              <a:rPr lang="ru-RU" sz="5200" b="1" dirty="0">
                <a:solidFill>
                  <a:schemeClr val="tx1"/>
                </a:solidFill>
              </a:rPr>
              <a:t>Следить за тем, чтобы при произнесении звука [ш] кончик языка был </a:t>
            </a:r>
            <a:r>
              <a:rPr lang="ru-RU" sz="5200" b="1" dirty="0" smtClean="0">
                <a:solidFill>
                  <a:schemeClr val="tx1"/>
                </a:solidFill>
              </a:rPr>
              <a:t>поднят </a:t>
            </a:r>
            <a:r>
              <a:rPr lang="ru-RU" sz="5200" b="1" dirty="0">
                <a:solidFill>
                  <a:schemeClr val="tx1"/>
                </a:solidFill>
              </a:rPr>
              <a:t>к альвеолам, а боковые края языка прилегали к верхним боковым зубам. Звук [ш] произносить длительно и твёрдо.</a:t>
            </a:r>
          </a:p>
          <a:p>
            <a:r>
              <a:rPr lang="ru-RU" sz="5200" b="1" dirty="0" smtClean="0">
                <a:solidFill>
                  <a:schemeClr val="tx1"/>
                </a:solidFill>
              </a:rPr>
              <a:t>2</a:t>
            </a:r>
            <a:r>
              <a:rPr lang="ru-RU" sz="5200" b="1" dirty="0">
                <a:solidFill>
                  <a:schemeClr val="tx1"/>
                </a:solidFill>
              </a:rPr>
              <a:t>.  Автоматизация звука [ш] в интервокальной позиции. Произнести слоги парами.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Аша – </a:t>
            </a:r>
            <a:r>
              <a:rPr lang="ru-RU" sz="5200" b="1" dirty="0" err="1">
                <a:solidFill>
                  <a:schemeClr val="tx1"/>
                </a:solidFill>
              </a:rPr>
              <a:t>оша</a:t>
            </a:r>
            <a:r>
              <a:rPr lang="ru-RU" sz="5200" b="1" dirty="0">
                <a:solidFill>
                  <a:schemeClr val="tx1"/>
                </a:solidFill>
              </a:rPr>
              <a:t> , </a:t>
            </a:r>
            <a:r>
              <a:rPr lang="ru-RU" sz="5200" b="1" dirty="0" err="1">
                <a:solidFill>
                  <a:schemeClr val="tx1"/>
                </a:solidFill>
              </a:rPr>
              <a:t>иша</a:t>
            </a:r>
            <a:r>
              <a:rPr lang="ru-RU" sz="5200" b="1" dirty="0">
                <a:solidFill>
                  <a:schemeClr val="tx1"/>
                </a:solidFill>
              </a:rPr>
              <a:t> -</a:t>
            </a:r>
            <a:r>
              <a:rPr lang="ru-RU" sz="5200" b="1" dirty="0" err="1">
                <a:solidFill>
                  <a:schemeClr val="tx1"/>
                </a:solidFill>
              </a:rPr>
              <a:t>еше</a:t>
            </a:r>
            <a:r>
              <a:rPr lang="ru-RU" sz="5200" b="1" dirty="0">
                <a:solidFill>
                  <a:schemeClr val="tx1"/>
                </a:solidFill>
              </a:rPr>
              <a:t> ,  </a:t>
            </a:r>
            <a:r>
              <a:rPr lang="ru-RU" sz="5200" b="1" dirty="0" err="1">
                <a:solidFill>
                  <a:schemeClr val="tx1"/>
                </a:solidFill>
              </a:rPr>
              <a:t>ешо</a:t>
            </a:r>
            <a:r>
              <a:rPr lang="ru-RU" sz="5200" b="1" dirty="0">
                <a:solidFill>
                  <a:schemeClr val="tx1"/>
                </a:solidFill>
              </a:rPr>
              <a:t> – </a:t>
            </a:r>
            <a:r>
              <a:rPr lang="ru-RU" sz="5200" b="1" dirty="0" err="1">
                <a:solidFill>
                  <a:schemeClr val="tx1"/>
                </a:solidFill>
              </a:rPr>
              <a:t>еша</a:t>
            </a:r>
            <a:endParaRPr lang="ru-RU" sz="5200" b="1" dirty="0">
              <a:solidFill>
                <a:schemeClr val="tx1"/>
              </a:solidFill>
            </a:endParaRPr>
          </a:p>
          <a:p>
            <a:r>
              <a:rPr lang="ru-RU" sz="5200" b="1" dirty="0">
                <a:solidFill>
                  <a:schemeClr val="tx1"/>
                </a:solidFill>
              </a:rPr>
              <a:t>Аши – </a:t>
            </a:r>
            <a:r>
              <a:rPr lang="ru-RU" sz="5200" b="1" dirty="0" err="1">
                <a:solidFill>
                  <a:schemeClr val="tx1"/>
                </a:solidFill>
              </a:rPr>
              <a:t>еши</a:t>
            </a:r>
            <a:r>
              <a:rPr lang="ru-RU" sz="5200" b="1" dirty="0">
                <a:solidFill>
                  <a:schemeClr val="tx1"/>
                </a:solidFill>
              </a:rPr>
              <a:t> ,  </a:t>
            </a:r>
            <a:r>
              <a:rPr lang="ru-RU" sz="5200" b="1" dirty="0" err="1">
                <a:solidFill>
                  <a:schemeClr val="tx1"/>
                </a:solidFill>
              </a:rPr>
              <a:t>иши</a:t>
            </a:r>
            <a:r>
              <a:rPr lang="ru-RU" sz="5200" b="1" dirty="0">
                <a:solidFill>
                  <a:schemeClr val="tx1"/>
                </a:solidFill>
              </a:rPr>
              <a:t>  - </a:t>
            </a:r>
            <a:r>
              <a:rPr lang="ru-RU" sz="5200" b="1" dirty="0" err="1">
                <a:solidFill>
                  <a:schemeClr val="tx1"/>
                </a:solidFill>
              </a:rPr>
              <a:t>ошу</a:t>
            </a:r>
            <a:r>
              <a:rPr lang="ru-RU" sz="5200" b="1" dirty="0">
                <a:solidFill>
                  <a:schemeClr val="tx1"/>
                </a:solidFill>
              </a:rPr>
              <a:t> , </a:t>
            </a:r>
            <a:r>
              <a:rPr lang="ru-RU" sz="5200" b="1" dirty="0" err="1">
                <a:solidFill>
                  <a:schemeClr val="tx1"/>
                </a:solidFill>
              </a:rPr>
              <a:t>ашу</a:t>
            </a:r>
            <a:r>
              <a:rPr lang="ru-RU" sz="5200" b="1" dirty="0">
                <a:solidFill>
                  <a:schemeClr val="tx1"/>
                </a:solidFill>
              </a:rPr>
              <a:t> – </a:t>
            </a:r>
            <a:r>
              <a:rPr lang="ru-RU" sz="5200" b="1" dirty="0" err="1">
                <a:solidFill>
                  <a:schemeClr val="tx1"/>
                </a:solidFill>
              </a:rPr>
              <a:t>ешу</a:t>
            </a:r>
            <a:r>
              <a:rPr lang="ru-RU" sz="5200" b="1" dirty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ru-RU" sz="5200" b="1" dirty="0">
                <a:solidFill>
                  <a:schemeClr val="tx1"/>
                </a:solidFill>
              </a:rPr>
              <a:t> </a:t>
            </a:r>
            <a:r>
              <a:rPr lang="ru-RU" sz="5200" b="1" dirty="0" smtClean="0">
                <a:solidFill>
                  <a:schemeClr val="tx1"/>
                </a:solidFill>
              </a:rPr>
              <a:t>3.Произнести </a:t>
            </a:r>
            <a:r>
              <a:rPr lang="ru-RU" sz="5200" b="1" dirty="0">
                <a:solidFill>
                  <a:schemeClr val="tx1"/>
                </a:solidFill>
              </a:rPr>
              <a:t>слоговые ряды.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 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Аша – </a:t>
            </a:r>
            <a:r>
              <a:rPr lang="ru-RU" sz="5200" b="1" dirty="0" err="1">
                <a:solidFill>
                  <a:schemeClr val="tx1"/>
                </a:solidFill>
              </a:rPr>
              <a:t>оша</a:t>
            </a:r>
            <a:r>
              <a:rPr lang="ru-RU" sz="5200" b="1" dirty="0">
                <a:solidFill>
                  <a:schemeClr val="tx1"/>
                </a:solidFill>
              </a:rPr>
              <a:t> – </a:t>
            </a:r>
            <a:r>
              <a:rPr lang="ru-RU" sz="5200" b="1" dirty="0" err="1">
                <a:solidFill>
                  <a:schemeClr val="tx1"/>
                </a:solidFill>
              </a:rPr>
              <a:t>иша</a:t>
            </a:r>
            <a:r>
              <a:rPr lang="ru-RU" sz="5200" b="1" dirty="0">
                <a:solidFill>
                  <a:schemeClr val="tx1"/>
                </a:solidFill>
              </a:rPr>
              <a:t>       </a:t>
            </a:r>
            <a:r>
              <a:rPr lang="ru-RU" sz="5200" b="1" dirty="0" err="1">
                <a:solidFill>
                  <a:schemeClr val="tx1"/>
                </a:solidFill>
              </a:rPr>
              <a:t>еше</a:t>
            </a:r>
            <a:r>
              <a:rPr lang="ru-RU" sz="5200" b="1" dirty="0">
                <a:solidFill>
                  <a:schemeClr val="tx1"/>
                </a:solidFill>
              </a:rPr>
              <a:t> – </a:t>
            </a:r>
            <a:r>
              <a:rPr lang="ru-RU" sz="5200" b="1" dirty="0" err="1">
                <a:solidFill>
                  <a:schemeClr val="tx1"/>
                </a:solidFill>
              </a:rPr>
              <a:t>ешо</a:t>
            </a:r>
            <a:r>
              <a:rPr lang="ru-RU" sz="5200" b="1" dirty="0">
                <a:solidFill>
                  <a:schemeClr val="tx1"/>
                </a:solidFill>
              </a:rPr>
              <a:t> – </a:t>
            </a:r>
            <a:r>
              <a:rPr lang="ru-RU" sz="5200" b="1" dirty="0" err="1">
                <a:solidFill>
                  <a:schemeClr val="tx1"/>
                </a:solidFill>
              </a:rPr>
              <a:t>еша</a:t>
            </a:r>
            <a:endParaRPr lang="ru-RU" sz="5200" b="1" dirty="0">
              <a:solidFill>
                <a:schemeClr val="tx1"/>
              </a:solidFill>
            </a:endParaRPr>
          </a:p>
          <a:p>
            <a:r>
              <a:rPr lang="ru-RU" sz="5200" b="1" dirty="0">
                <a:solidFill>
                  <a:schemeClr val="tx1"/>
                </a:solidFill>
              </a:rPr>
              <a:t>Аши – </a:t>
            </a:r>
            <a:r>
              <a:rPr lang="ru-RU" sz="5200" b="1" dirty="0" err="1">
                <a:solidFill>
                  <a:schemeClr val="tx1"/>
                </a:solidFill>
              </a:rPr>
              <a:t>еши</a:t>
            </a:r>
            <a:r>
              <a:rPr lang="ru-RU" sz="5200" b="1" dirty="0">
                <a:solidFill>
                  <a:schemeClr val="tx1"/>
                </a:solidFill>
              </a:rPr>
              <a:t> – </a:t>
            </a:r>
            <a:r>
              <a:rPr lang="ru-RU" sz="5200" b="1" dirty="0" err="1">
                <a:solidFill>
                  <a:schemeClr val="tx1"/>
                </a:solidFill>
              </a:rPr>
              <a:t>иши</a:t>
            </a:r>
            <a:r>
              <a:rPr lang="ru-RU" sz="5200" b="1" dirty="0">
                <a:solidFill>
                  <a:schemeClr val="tx1"/>
                </a:solidFill>
              </a:rPr>
              <a:t>       </a:t>
            </a:r>
            <a:r>
              <a:rPr lang="ru-RU" sz="5200" b="1" dirty="0" err="1">
                <a:solidFill>
                  <a:schemeClr val="tx1"/>
                </a:solidFill>
              </a:rPr>
              <a:t>ошу</a:t>
            </a:r>
            <a:r>
              <a:rPr lang="ru-RU" sz="5200" b="1" dirty="0">
                <a:solidFill>
                  <a:schemeClr val="tx1"/>
                </a:solidFill>
              </a:rPr>
              <a:t> – </a:t>
            </a:r>
            <a:r>
              <a:rPr lang="ru-RU" sz="5200" b="1" dirty="0" err="1">
                <a:solidFill>
                  <a:schemeClr val="tx1"/>
                </a:solidFill>
              </a:rPr>
              <a:t>ашу</a:t>
            </a:r>
            <a:r>
              <a:rPr lang="ru-RU" sz="5200" b="1" dirty="0">
                <a:solidFill>
                  <a:schemeClr val="tx1"/>
                </a:solidFill>
              </a:rPr>
              <a:t> – </a:t>
            </a:r>
            <a:r>
              <a:rPr lang="ru-RU" sz="5200" b="1" dirty="0" err="1">
                <a:solidFill>
                  <a:schemeClr val="tx1"/>
                </a:solidFill>
              </a:rPr>
              <a:t>ешу</a:t>
            </a:r>
            <a:endParaRPr lang="ru-RU" sz="5200" b="1" dirty="0">
              <a:solidFill>
                <a:schemeClr val="tx1"/>
              </a:solidFill>
            </a:endParaRPr>
          </a:p>
          <a:p>
            <a:r>
              <a:rPr lang="ru-RU" sz="5200" b="1" dirty="0">
                <a:solidFill>
                  <a:schemeClr val="tx1"/>
                </a:solidFill>
              </a:rPr>
              <a:t> </a:t>
            </a:r>
          </a:p>
          <a:p>
            <a:pPr algn="l"/>
            <a:r>
              <a:rPr lang="ru-RU" sz="5200" b="1" dirty="0">
                <a:solidFill>
                  <a:schemeClr val="tx1"/>
                </a:solidFill>
              </a:rPr>
              <a:t>4.Произнести слова.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  Калоши, камыши, каша, ландыши, лошадка, малыши, машина, мешок, мишень, мышата, мыши, мышонок, ноша, ошейник, ошибка, петушок, пушок, тишина, ушанка, уши, ушиб.</a:t>
            </a:r>
          </a:p>
          <a:p>
            <a:pPr algn="l"/>
            <a:r>
              <a:rPr lang="ru-RU" sz="5200" b="1" dirty="0">
                <a:solidFill>
                  <a:schemeClr val="tx1"/>
                </a:solidFill>
              </a:rPr>
              <a:t>5.Развитие грамматического строя </a:t>
            </a:r>
            <a:r>
              <a:rPr lang="ru-RU" sz="5200" b="1" dirty="0" err="1">
                <a:solidFill>
                  <a:schemeClr val="tx1"/>
                </a:solidFill>
              </a:rPr>
              <a:t>речи.Звукопроизношения</a:t>
            </a:r>
            <a:r>
              <a:rPr lang="ru-RU" sz="5200" b="1" dirty="0">
                <a:solidFill>
                  <a:schemeClr val="tx1"/>
                </a:solidFill>
              </a:rPr>
              <a:t>.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Образование существительных в единственном и множественном </a:t>
            </a:r>
            <a:r>
              <a:rPr lang="ru-RU" sz="5200" b="1" dirty="0" err="1">
                <a:solidFill>
                  <a:schemeClr val="tx1"/>
                </a:solidFill>
              </a:rPr>
              <a:t>числе.Игра</a:t>
            </a:r>
            <a:r>
              <a:rPr lang="ru-RU" sz="5200" b="1" dirty="0">
                <a:solidFill>
                  <a:schemeClr val="tx1"/>
                </a:solidFill>
              </a:rPr>
              <a:t> «Один-много».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Инструкция: «Я назову один предмет, а ты назовёшь много предметов.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Один </a:t>
            </a:r>
            <a:r>
              <a:rPr lang="ru-RU" sz="5200" b="1" dirty="0" smtClean="0">
                <a:solidFill>
                  <a:schemeClr val="tx1"/>
                </a:solidFill>
              </a:rPr>
              <a:t>камыш -много( камышей).</a:t>
            </a:r>
          </a:p>
          <a:p>
            <a:r>
              <a:rPr lang="ru-RU" sz="5200" b="1" dirty="0" smtClean="0">
                <a:solidFill>
                  <a:schemeClr val="tx1"/>
                </a:solidFill>
              </a:rPr>
              <a:t>          Ошейник  (ошейников)</a:t>
            </a:r>
          </a:p>
          <a:p>
            <a:r>
              <a:rPr lang="ru-RU" sz="5200" b="1" dirty="0" smtClean="0">
                <a:solidFill>
                  <a:schemeClr val="tx1"/>
                </a:solidFill>
              </a:rPr>
              <a:t>          </a:t>
            </a:r>
            <a:r>
              <a:rPr lang="ru-RU" sz="5200" b="1" dirty="0">
                <a:solidFill>
                  <a:schemeClr val="tx1"/>
                </a:solidFill>
              </a:rPr>
              <a:t>Петушок(петушков)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          Малыш(малышей)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Одна ошибка-много ошибок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         Каша- каши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          Мышка-мышей.</a:t>
            </a:r>
          </a:p>
          <a:p>
            <a:pPr algn="l"/>
            <a:r>
              <a:rPr lang="ru-RU" sz="5200" b="1" dirty="0">
                <a:solidFill>
                  <a:schemeClr val="tx1"/>
                </a:solidFill>
              </a:rPr>
              <a:t>6.Звуко-слоговой анализ слов: камыши, </a:t>
            </a:r>
            <a:r>
              <a:rPr lang="ru-RU" sz="5200" b="1" dirty="0" err="1">
                <a:solidFill>
                  <a:schemeClr val="tx1"/>
                </a:solidFill>
              </a:rPr>
              <a:t>мыши,уши</a:t>
            </a:r>
            <a:r>
              <a:rPr lang="ru-RU" sz="5200" b="1" dirty="0">
                <a:solidFill>
                  <a:schemeClr val="tx1"/>
                </a:solidFill>
              </a:rPr>
              <a:t>, петушок.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Назвать место звука «Ш» в словах( в начале, середине, конце)</a:t>
            </a:r>
            <a:r>
              <a:rPr lang="ru-RU" sz="5200" b="1" dirty="0" err="1">
                <a:solidFill>
                  <a:schemeClr val="tx1"/>
                </a:solidFill>
              </a:rPr>
              <a:t>слов.Разделить</a:t>
            </a:r>
            <a:r>
              <a:rPr lang="ru-RU" sz="5200" b="1" dirty="0">
                <a:solidFill>
                  <a:schemeClr val="tx1"/>
                </a:solidFill>
              </a:rPr>
              <a:t> слова на слоги, назвать количество слогов в слове.</a:t>
            </a:r>
          </a:p>
          <a:p>
            <a:r>
              <a:rPr lang="ru-RU" sz="5200" b="1" dirty="0">
                <a:solidFill>
                  <a:schemeClr val="tx1"/>
                </a:solidFill>
              </a:rPr>
              <a:t> </a:t>
            </a:r>
          </a:p>
          <a:p>
            <a:endParaRPr lang="ru-RU" sz="5200" b="1" dirty="0"/>
          </a:p>
        </p:txBody>
      </p:sp>
    </p:spTree>
    <p:extLst>
      <p:ext uri="{BB962C8B-B14F-4D97-AF65-F5344CB8AC3E}">
        <p14:creationId xmlns:p14="http://schemas.microsoft.com/office/powerpoint/2010/main" val="109536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291</TotalTime>
  <Words>483</Words>
  <Application>Microsoft Office PowerPoint</Application>
  <PresentationFormat>Экран (4:3)</PresentationFormat>
  <Paragraphs>62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Формы взаимодействия учителя-логопеда и воспитателя используемые в ДОУ 238 в группе компенсирующей и комбинированной  направленности *Выполнение воспитателем заданий с детьми, рекомендуемые  учителем –логопедом по коррекции речи  в вечернее время. * Взаимопосещение образовательной деятельности. Помощь воспитателя во время организации и проведения логопедом образовательной деятельности с детьми по коррекции речи. *Совместное составление игр, упражнений, картотек по коррекции речи и звукопроизношению. *Совместное оформление логопедического уголка для родителей *Совместное проведение родительских собраний. * Совместное проведение и организация работы с родителями воспитанников с использованием интернет ресурсов  </vt:lpstr>
      <vt:lpstr>*Тетрадь взаимодействия учителя-логопеда и воспитателя по проведению индивидуально-подгрупповой формы работы с детьми  ( в вечернее время или в процессе совместной деятельности с воспитанником) *Тетрадь взаимодействия по развитию всех сторон речи в соответствии с лексической темой.  </vt:lpstr>
      <vt:lpstr> Тетрадь ведется в виде таблицы </vt:lpstr>
      <vt:lpstr>Презентация PowerPoint</vt:lpstr>
      <vt:lpstr>Упражнения в карточках по автоматизации звуков составлены с учётом прохождения всех этапов работы над звуком.  Образец карточки</vt:lpstr>
      <vt:lpstr>Презентация PowerPoint</vt:lpstr>
      <vt:lpstr>*Комплект пособий  по автоматизации свистящих звуков «С-Сь,З-Зь,Ц», шипящих звуков «Ш,Ж,Ч,Щ», сонорных звуков Р,рь,Л,ль» представлен в 10 альбомах.  Автор Л.А. Комарова  *Серия тетрадей по автоматизации и дифференциации звуков «Учим звуки». Автор: Е.А.Азова  * Серия тетрадей по автоматизации звуков у детей 5-7 лет. Авторы: В.В Коноваленко, С.В .Коноваленко. *Рабочие тетради по развитию речи и закреплению произношения». Автор: Н.В. Новоторцева. *Серия логопедических альбомов по автоматизации звуков»  Автор: О.И. Лазаренко  </vt:lpstr>
      <vt:lpstr>Кроме тетради по  взаимодействию  учителя-логопеда и воспитателя по проведению индивидуальной работы с детьми  ,  в наших группах ведется тетрадь  взаимодействия по развитию всех сторон речи в соответствии  с прохождение   лексической темы.  В данной тетради, учитель-логопед предлагает перечень игр и упражнений по коррекции всех сторон речи воспитанников, подробно описывает перечень задач по коррекции речевой  деятельности в соответствии с программой.   </vt:lpstr>
      <vt:lpstr>Презентация PowerPoint</vt:lpstr>
    </vt:vector>
  </TitlesOfParts>
  <Company>UralSOFT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33</cp:revision>
  <dcterms:created xsi:type="dcterms:W3CDTF">2020-10-03T08:36:08Z</dcterms:created>
  <dcterms:modified xsi:type="dcterms:W3CDTF">2021-11-07T13:08:14Z</dcterms:modified>
</cp:coreProperties>
</file>