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71" r:id="rId3"/>
    <p:sldId id="289" r:id="rId4"/>
    <p:sldId id="261" r:id="rId5"/>
    <p:sldId id="306" r:id="rId6"/>
    <p:sldId id="309" r:id="rId7"/>
    <p:sldId id="308" r:id="rId8"/>
    <p:sldId id="311" r:id="rId9"/>
    <p:sldId id="275" r:id="rId10"/>
    <p:sldId id="288" r:id="rId11"/>
    <p:sldId id="263" r:id="rId12"/>
    <p:sldId id="268" r:id="rId13"/>
    <p:sldId id="265" r:id="rId14"/>
    <p:sldId id="267" r:id="rId15"/>
    <p:sldId id="281" r:id="rId16"/>
    <p:sldId id="304" r:id="rId17"/>
    <p:sldId id="303" r:id="rId18"/>
    <p:sldId id="272" r:id="rId19"/>
    <p:sldId id="282" r:id="rId20"/>
    <p:sldId id="262" r:id="rId21"/>
    <p:sldId id="301" r:id="rId22"/>
    <p:sldId id="286" r:id="rId23"/>
    <p:sldId id="302" r:id="rId24"/>
    <p:sldId id="283" r:id="rId25"/>
    <p:sldId id="284" r:id="rId26"/>
    <p:sldId id="285" r:id="rId27"/>
    <p:sldId id="27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0BFE953-1BDF-4ABD-8CBF-F29C3D3D6DB6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EC89853-17C1-474D-9DDE-3A0C552336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996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Кратко о тико, о его универсальности и скреплении деталей…</a:t>
            </a: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F451AD-9C3D-4ECB-9F81-B5783ED6A9E8}" type="slidenum">
              <a:rPr lang="ru-RU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Идея использования геометрических фигур, как символов артикуляции гласных, заимствована у Ткаченко Т.А.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Основой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зрительных символов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гласных звуков является артикуляция 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(положение губ)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 момент их произнесения и ее соотнесение с геометрическими </a:t>
            </a:r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фигурами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 А-рот широко открываем, губы как большой круг;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 У- губы вытянуть в трубочку, маленький кружок;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 О- губы вытянуть овалом;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 И- губы в улыбке, узкой полоской или узким овалом;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звук Ы — губы оскалом, широкий горизонтально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расположенный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овал 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B9601-65F0-4B1D-B579-9CB61EFEF437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BF4-F806-427F-98EA-1706307FAD02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459C7-9D06-4B8A-BC1F-6FD0DEC945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17632-CC3E-4AC1-8F40-9313A87E5E4B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37240-CC77-443C-B820-FA48C8FD60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0BA68-0554-4ACE-8291-8082161BCDF3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07923-AE06-455C-9E22-24C1AE98F2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A72F4-2F6F-43E4-B335-5BAD16713DDF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0B4B3-F6FE-449F-B24B-EA04524A59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84D90-5892-4D6E-A9FF-8412D18BBB00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039B1-7661-4892-8F59-7E0B7BF125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5C32A-791B-4DED-AAF6-FF6014A7DEE2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46A3D-6F0A-4F76-8AD6-E6185435B4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02BD-98E1-4632-BBBF-005CDA77BD13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ECD6-0194-4A23-98CD-DB7A89134B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395CE-CE9F-471C-8A1C-8CA786DAFC73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58FE7-9FED-49FA-B84C-17A9E3BF74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91917-B925-419D-AF69-0D4397DF0BCB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2BC7A-6EF3-4984-8D3C-D6AE0117C6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C4B82-EBAA-4BD7-8B70-764DAA251146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7D9B4-5CB1-420E-B01F-1934E9E9B9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C2E43-7D81-46BB-BA1B-F321E6D32E88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B2280-CE08-4A2F-BF47-0174DBDCF6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045865-686D-4ABD-A26C-A06E680E6D7E}" type="datetimeFigureOut">
              <a:rPr lang="ru-RU"/>
              <a:pPr>
                <a:defRPr/>
              </a:pPr>
              <a:t>27.01.2021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314AD4-35E7-4658-9382-E0FEAB971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Капля 7"/>
          <p:cNvSpPr/>
          <p:nvPr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chemeClr val="accent3">
              <a:lumMod val="40000"/>
              <a:lumOff val="60000"/>
            </a:schemeClr>
          </a:solidFill>
          <a:ln w="215900" cmpd="thickThin">
            <a:solidFill>
              <a:srgbClr val="006600"/>
            </a:soli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35" name="Рисунок 8" descr="69415843_04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7950" y="4581525"/>
            <a:ext cx="1862138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9" descr="69415810_03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092950" y="4365625"/>
            <a:ext cx="205105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0"/>
            <a:ext cx="183515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08520" y="0"/>
            <a:ext cx="8064896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3600" b="1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006600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Применение  в работе </a:t>
            </a:r>
          </a:p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учителя-логопеда набора </a:t>
            </a:r>
          </a:p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конструктора ТИКО -</a:t>
            </a:r>
          </a:p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«Логопедический сундучок»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708275"/>
            <a:ext cx="2808287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5868144" y="3717032"/>
            <a:ext cx="20882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rgbClr val="006600"/>
              </a:solidFill>
            </a:endParaRPr>
          </a:p>
          <a:p>
            <a:r>
              <a:rPr lang="ru-RU" sz="1600" b="1" dirty="0" smtClean="0">
                <a:solidFill>
                  <a:srgbClr val="006600"/>
                </a:solidFill>
              </a:rPr>
              <a:t>Презентацию </a:t>
            </a:r>
            <a:r>
              <a:rPr lang="ru-RU" sz="1600" b="1" dirty="0">
                <a:solidFill>
                  <a:srgbClr val="006600"/>
                </a:solidFill>
              </a:rPr>
              <a:t>подготовила</a:t>
            </a:r>
          </a:p>
          <a:p>
            <a:r>
              <a:rPr lang="ru-RU" sz="1600" b="1" dirty="0" smtClean="0">
                <a:solidFill>
                  <a:srgbClr val="006600"/>
                </a:solidFill>
              </a:rPr>
              <a:t>учитель-логопед </a:t>
            </a:r>
            <a:r>
              <a:rPr lang="ru-RU" sz="1600" b="1" dirty="0">
                <a:solidFill>
                  <a:srgbClr val="006600"/>
                </a:solidFill>
              </a:rPr>
              <a:t>МБДОУ ДС № </a:t>
            </a:r>
            <a:r>
              <a:rPr lang="ru-RU" sz="1600" b="1" dirty="0" smtClean="0">
                <a:solidFill>
                  <a:srgbClr val="006600"/>
                </a:solidFill>
              </a:rPr>
              <a:t>310 Васильева </a:t>
            </a:r>
            <a:r>
              <a:rPr lang="ru-RU" sz="1600" b="1" dirty="0">
                <a:solidFill>
                  <a:srgbClr val="006600"/>
                </a:solidFill>
              </a:rPr>
              <a:t>О.П.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155679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упражнение:« Запомни звуки и выложи схемы».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мелкой моторики,  фонематического слуха, внимания, памяти.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C:\Users\Пользователь\Desktop\Мои документы\Для логопеда\тико\IMG_20201211_1414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648" y="1700808"/>
            <a:ext cx="3168650" cy="3529583"/>
          </a:xfrm>
          <a:ln w="19050">
            <a:solidFill>
              <a:srgbClr val="006600"/>
            </a:solidFill>
          </a:ln>
        </p:spPr>
      </p:pic>
      <p:pic>
        <p:nvPicPr>
          <p:cNvPr id="20483" name="Picture 3" descr="C:\Users\Пользователь\Desktop\Мои документы\Для логопеда\тико\IMG_20201211_1415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60032" y="1700808"/>
            <a:ext cx="3528392" cy="3529583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Пользователь\Desktop\Мои документы\Для логопеда\тико\IMG_20201106_1209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654771"/>
            <a:ext cx="2913062" cy="2643187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1506" name="Picture 3" descr="C:\Users\Пользователь\Desktop\Мои документы\Для логопеда\тико\IMG_20200930_1111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1639888"/>
            <a:ext cx="2944812" cy="2881312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3850" y="115888"/>
            <a:ext cx="5964238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Игровое упражнение: «Собери цветочек», «Собери кораблик» .</a:t>
            </a:r>
          </a:p>
          <a:p>
            <a:r>
              <a:rPr lang="ru-RU" dirty="0"/>
              <a:t>Цель: развитие мелкой моторики, закрепление умения подбирать слова  на  заданные </a:t>
            </a:r>
            <a:r>
              <a:rPr lang="ru-RU" dirty="0" smtClean="0"/>
              <a:t>звуки в начале слова, в середине или в конце слова. </a:t>
            </a:r>
            <a:endParaRPr lang="ru-RU" dirty="0"/>
          </a:p>
        </p:txBody>
      </p:sp>
      <p:pic>
        <p:nvPicPr>
          <p:cNvPr id="21508" name="Picture 4" descr="C:\Users\Пользователь\Desktop\Мои документы\Для логопеда\тико\IMG_20201106_0950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4149080"/>
            <a:ext cx="2881312" cy="245650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Пользователь\Desktop\Мои документы\Для логопеда\тико\IMG_20201109_1348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196975"/>
            <a:ext cx="3527425" cy="2879725"/>
          </a:xfrm>
          <a:ln w="28575">
            <a:solidFill>
              <a:srgbClr val="006600"/>
            </a:solidFill>
          </a:ln>
        </p:spPr>
      </p:pic>
      <p:pic>
        <p:nvPicPr>
          <p:cNvPr id="22530" name="Picture 3" descr="C:\Users\Пользователь\Desktop\Мои документы\Для логопеда\тико\IMG_20201105_1611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205038"/>
            <a:ext cx="3673475" cy="292100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8313" y="44450"/>
            <a:ext cx="57594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Игровое упражнение: «Составь схему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».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dirty="0">
                <a:solidFill>
                  <a:srgbClr val="006600"/>
                </a:solidFill>
              </a:rPr>
              <a:t>Цель: развитие мелкой моторики, закрепление артикуляционного уклада </a:t>
            </a:r>
            <a:r>
              <a:rPr lang="ru-RU" dirty="0" smtClean="0">
                <a:solidFill>
                  <a:srgbClr val="006600"/>
                </a:solidFill>
              </a:rPr>
              <a:t>звука, формирование связного высказывания.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7020272" cy="1296144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упражнение: «Расшифруй слово».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мелкой моторики, развитие фонематического слуха,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звукового анализа и синтеза.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дети друг для друга составляют зашифрованные слова)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6" descr="C:\Users\Пользователь\Desktop\Мои документы\Для логопеда\тико\IMG_20201105_1638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32040" y="1988840"/>
            <a:ext cx="3025833" cy="3312368"/>
          </a:xfrm>
          <a:ln w="28575">
            <a:solidFill>
              <a:srgbClr val="006600"/>
            </a:solidFill>
          </a:ln>
        </p:spPr>
      </p:pic>
      <p:pic>
        <p:nvPicPr>
          <p:cNvPr id="1028" name="Picture 4" descr="C:\Users\Пользователь\Desktop\Мои документы\Для логопеда\тико\IMG_20210127_1355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3024336" cy="3312368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00013"/>
            <a:ext cx="6192687" cy="1873251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упражнения: «Найди маму и детёныша» , «Кто где живет?»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мелкой моторики, дифференциация домашних и диких животных и их детенышей.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C:\Users\Пользователь\Desktop\Мои документы\Для логопеда\тико\IMG_20201106_1202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1628775"/>
            <a:ext cx="2879725" cy="3529013"/>
          </a:xfrm>
          <a:ln w="28575">
            <a:solidFill>
              <a:srgbClr val="006600"/>
            </a:solidFill>
          </a:ln>
        </p:spPr>
      </p:pic>
      <p:pic>
        <p:nvPicPr>
          <p:cNvPr id="24579" name="Picture 4" descr="C:\Users\Пользователь\Desktop\Мои документы\Для логопеда\тико\IMG_20201107_2305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628775"/>
            <a:ext cx="2952750" cy="3529013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6607191" cy="1628775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Игровое упражнение:« Веселый паровозик».</a:t>
            </a:r>
            <a:b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развитие мелкой моторики, автоматизация звуков в словах.</a:t>
            </a:r>
          </a:p>
        </p:txBody>
      </p:sp>
      <p:pic>
        <p:nvPicPr>
          <p:cNvPr id="25602" name="Picture 2" descr="C:\Users\Пользователь\Desktop\Мои документы\Для логопеда\тико\IMG_20201111_105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628775"/>
            <a:ext cx="3240087" cy="3313113"/>
          </a:xfrm>
          <a:ln w="28575">
            <a:solidFill>
              <a:srgbClr val="006600"/>
            </a:solidFill>
          </a:ln>
        </p:spPr>
      </p:pic>
      <p:pic>
        <p:nvPicPr>
          <p:cNvPr id="25603" name="Picture 3" descr="C:\Users\Пользователь\Desktop\Мои документы\Для логопеда\тико\IMG_20201116_1006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1628775"/>
            <a:ext cx="3455987" cy="3316288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6480720" cy="151216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Игровое упражнение: «Собери ступеньки».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/>
              <a:t>Цель: развитие мелкой моторики, формирование слоговой структуры слова.</a:t>
            </a:r>
            <a:endParaRPr lang="ru-RU" sz="2400" b="1" dirty="0"/>
          </a:p>
        </p:txBody>
      </p:sp>
      <p:pic>
        <p:nvPicPr>
          <p:cNvPr id="1026" name="Picture 2" descr="C:\Users\Пользователь\Desktop\Мои документы\Для логопеда\тико\IMG_20210117_1149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3456384" cy="3175526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Мои документы\Для логопеда\тико\IMG_20210117_1148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3528392" cy="3168352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90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95"/>
            <a:ext cx="6336704" cy="141277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Игровое упражнение: «Цепочка слов».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/>
              <a:t>Цель: развитие мелкой моторики, развитие умения  определять первый и последний звук в словах.</a:t>
            </a:r>
            <a:endParaRPr lang="ru-RU" sz="2000" b="1" dirty="0"/>
          </a:p>
        </p:txBody>
      </p:sp>
      <p:pic>
        <p:nvPicPr>
          <p:cNvPr id="1028" name="Picture 4" descr="C:\Users\Пользователь\Desktop\Мои документы\Для логопеда\тико\IMG_20210121_1216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966592" cy="3028950"/>
          </a:xfrm>
          <a:prstGeom prst="rect">
            <a:avLst/>
          </a:prstGeom>
          <a:noFill/>
          <a:ln w="3810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Пользователь\Desktop\Мои документы\Для логопеда\тико\IMG_20210121_1218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40968"/>
            <a:ext cx="4038600" cy="302895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3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7201470" cy="1151781"/>
          </a:xfrm>
        </p:spPr>
        <p:txBody>
          <a:bodyPr/>
          <a:lstStyle/>
          <a:p>
            <a:r>
              <a:rPr lang="ru-RU" sz="2400" b="1" dirty="0" smtClean="0">
                <a:solidFill>
                  <a:srgbClr val="E46C0A"/>
                </a:solidFill>
              </a:rPr>
              <a:t>Игровое упражнение: «Что из чего?»</a:t>
            </a:r>
            <a:br>
              <a:rPr lang="ru-RU" sz="2400" b="1" dirty="0" smtClean="0">
                <a:solidFill>
                  <a:srgbClr val="E46C0A"/>
                </a:solidFill>
              </a:rPr>
            </a:br>
            <a:r>
              <a:rPr lang="ru-RU" sz="2000" dirty="0" smtClean="0"/>
              <a:t>Цель: развитие мелкой моторики, закрепление умения образовывать  относительные прилагательные, составлять предложения.</a:t>
            </a:r>
          </a:p>
        </p:txBody>
      </p:sp>
      <p:pic>
        <p:nvPicPr>
          <p:cNvPr id="26626" name="Picture 2" descr="C:\Users\Пользователь\Desktop\Мои документы\Для логопеда\тико\IMG_20201116_1006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412875"/>
            <a:ext cx="3670300" cy="2876550"/>
          </a:xfrm>
          <a:ln w="28575">
            <a:solidFill>
              <a:srgbClr val="006600"/>
            </a:solidFill>
          </a:ln>
        </p:spPr>
      </p:pic>
      <p:pic>
        <p:nvPicPr>
          <p:cNvPr id="26627" name="Picture 2" descr="C:\Users\Пользователь\Desktop\Мои документы\Для логопеда\тико\IMG_20201207_1159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1412875"/>
            <a:ext cx="3379788" cy="2879725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2420888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E46C0A"/>
                </a:solidFill>
              </a:rPr>
              <a:t/>
            </a:r>
            <a:br>
              <a:rPr lang="ru-RU" sz="2400" b="1" dirty="0" smtClean="0">
                <a:solidFill>
                  <a:srgbClr val="E46C0A"/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Игровые упражнения с логокубиками: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rgbClr val="E46C0A"/>
                </a:solidFill>
              </a:rPr>
              <a:t>«Кубик бросай и задание  выполняй!» </a:t>
            </a:r>
            <a:r>
              <a:rPr lang="ru-RU" sz="2400" b="1" dirty="0" smtClean="0">
                <a:solidFill>
                  <a:srgbClr val="E46C0A"/>
                </a:solidFill>
              </a:rPr>
              <a:t/>
            </a:r>
            <a:br>
              <a:rPr lang="ru-RU" sz="2400" b="1" dirty="0" smtClean="0">
                <a:solidFill>
                  <a:srgbClr val="E46C0A"/>
                </a:solidFill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 формирование лексико-грамматических средств языка (задания: «Назови ласково», «Один-много», «Посчитай», «Жадина», «Назови признаки», «Назови действие»).</a:t>
            </a:r>
            <a:r>
              <a:rPr lang="ru-RU" sz="1600" b="1" dirty="0" smtClean="0">
                <a:solidFill>
                  <a:srgbClr val="984807"/>
                </a:solidFill>
                <a:latin typeface="Arial" charset="0"/>
              </a:rPr>
              <a:t/>
            </a:r>
            <a:br>
              <a:rPr lang="ru-RU" sz="1600" b="1" dirty="0" smtClean="0">
                <a:solidFill>
                  <a:srgbClr val="984807"/>
                </a:solidFill>
                <a:latin typeface="Arial" charset="0"/>
              </a:rPr>
            </a:b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«Кубик бросай-слово изменяй!» </a:t>
            </a:r>
            <a:b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формировать умение изменять  слово по падежам.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«Кубик-звуковичок, кубик-буквик» </a:t>
            </a:r>
            <a:r>
              <a:rPr lang="ru-RU" sz="1800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Цель: развитие умения называть слово на заданный звук или букву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C:\Users\Пользователь\Desktop\Мои документы\Для логопеда\тико\IMG_20201106_1158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73" y="2564904"/>
            <a:ext cx="2748428" cy="2232248"/>
          </a:xfrm>
          <a:ln w="28575">
            <a:solidFill>
              <a:srgbClr val="006600"/>
            </a:solidFill>
          </a:ln>
        </p:spPr>
      </p:pic>
      <p:pic>
        <p:nvPicPr>
          <p:cNvPr id="27651" name="Picture 2" descr="C:\Users\Пользователь\Desktop\Мои документы\Для логопеда\тико\IMG_20201220_111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16216" y="2564905"/>
            <a:ext cx="2627785" cy="2232248"/>
          </a:xfrm>
          <a:ln w="28575">
            <a:solidFill>
              <a:srgbClr val="006600"/>
            </a:solidFill>
          </a:ln>
        </p:spPr>
      </p:pic>
      <p:pic>
        <p:nvPicPr>
          <p:cNvPr id="27652" name="Picture 2" descr="C:\Users\Пользователь\Desktop\Мои документы\Для логопеда\тико\IMG_20201118_1215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564904"/>
            <a:ext cx="3744416" cy="251911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5" cstate="print"/>
          <a:srcRect l="7587" t="25287" r="1898" b="5057"/>
          <a:stretch>
            <a:fillRect/>
          </a:stretch>
        </p:blipFill>
        <p:spPr bwMode="auto">
          <a:xfrm>
            <a:off x="3167844" y="4960012"/>
            <a:ext cx="2952328" cy="1897988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7" name="Picture 5" descr="Изображение2 13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216" y="4838440"/>
            <a:ext cx="2627785" cy="2019560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8" name="Picture 2" descr="Изображение2 46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838441"/>
            <a:ext cx="2771800" cy="201956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250" y="1311275"/>
            <a:ext cx="5113338" cy="3416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9730" y="1310518"/>
            <a:ext cx="4032449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КОНСТРУКТор</a:t>
            </a:r>
          </a:p>
          <a:p>
            <a:pPr algn="ctr"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Трансформируемый игровой </a:t>
            </a:r>
          </a:p>
          <a:p>
            <a:pPr algn="ctr">
              <a:defRPr/>
            </a:pP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anose="02050604050505020204" pitchFamily="18" charset="0"/>
              </a:rPr>
              <a:t>Конструктор для объемного моделирования </a:t>
            </a:r>
          </a:p>
          <a:p>
            <a:pPr algn="ctr"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>
              <a:defRPr/>
            </a:pP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3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212975"/>
            <a:ext cx="3154363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8" y="3079750"/>
            <a:ext cx="649287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7163" y="3413125"/>
            <a:ext cx="7096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92275" y="476250"/>
            <a:ext cx="79375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911121">
            <a:off x="3763963" y="211138"/>
            <a:ext cx="8239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Рисунок 1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17756">
            <a:off x="8031163" y="1949450"/>
            <a:ext cx="7223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Рисунок 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645377">
            <a:off x="361950" y="1417638"/>
            <a:ext cx="735013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75334">
            <a:off x="5978525" y="479425"/>
            <a:ext cx="779463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Box 1"/>
          <p:cNvSpPr txBox="1">
            <a:spLocks noChangeArrowheads="1"/>
          </p:cNvSpPr>
          <p:nvPr/>
        </p:nvSpPr>
        <p:spPr bwMode="auto">
          <a:xfrm>
            <a:off x="2089150" y="4797425"/>
            <a:ext cx="50752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Логинова Ирина Викторовна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, 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 технологии ТИКО — моделирования, 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методист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компании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ООО «НПО «РАНТИС».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Пользователь\Desktop\Мои документы\Для логопеда\тико\IMG_20201014_1130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25588"/>
            <a:ext cx="3522663" cy="323373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84213" y="188913"/>
            <a:ext cx="6335712" cy="1354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6600"/>
                </a:solidFill>
              </a:rPr>
              <a:t>      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упражнение: «Расскажи-ка!»</a:t>
            </a:r>
          </a:p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мелкой моторики, развитие связной речи, обучение составлению  рассказов по  серии сюжетных картинок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5" name="Picture 3" descr="C:\Users\Пользователь\Desktop\Мои документы\Для логопеда\тико\IMG_20201109_1202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1511300"/>
            <a:ext cx="2962275" cy="3217863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6264275" cy="115728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Игровое упражнение: </a:t>
            </a:r>
            <a:b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«Назови звуки по порядку».</a:t>
            </a:r>
            <a:b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развитие мелкой моторики, формирование навыков  звуко-слогового анализа слова.</a:t>
            </a:r>
          </a:p>
        </p:txBody>
      </p:sp>
      <p:pic>
        <p:nvPicPr>
          <p:cNvPr id="29698" name="Picture 2" descr="C:\Users\Пользователь\Desktop\Мои документы\Для логопеда\тико\IMG_20201106_1618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1700213"/>
            <a:ext cx="3163887" cy="3097212"/>
          </a:xfrm>
          <a:ln w="28575">
            <a:solidFill>
              <a:srgbClr val="006600"/>
            </a:solidFill>
          </a:ln>
        </p:spPr>
      </p:pic>
      <p:pic>
        <p:nvPicPr>
          <p:cNvPr id="29699" name="Picture 2" descr="C:\Users\Пользователь\Desktop\Мои документы\Для логопеда\тико\IMG_20201113_0907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42988" y="1700213"/>
            <a:ext cx="3524250" cy="3097212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7272932" cy="1412776"/>
          </a:xfrm>
        </p:spPr>
        <p:txBody>
          <a:bodyPr/>
          <a:lstStyle/>
          <a:p>
            <a: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Игровые упражнения с буквами:</a:t>
            </a:r>
            <a:b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«Собери букву по схеме», «Почини букву».</a:t>
            </a:r>
            <a:br>
              <a:rPr lang="ru-RU" sz="20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развитие мелкой моторики, моделирование букв по схеме, развитие оптико-пространственных представлений. </a:t>
            </a:r>
          </a:p>
        </p:txBody>
      </p:sp>
      <p:pic>
        <p:nvPicPr>
          <p:cNvPr id="30722" name="Picture 2" descr="C:\Users\Пользователь\Desktop\Мои документы\Для логопеда\тико\IMG_20201210_1211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5419" y="1484784"/>
            <a:ext cx="2941638" cy="3378200"/>
          </a:xfrm>
          <a:ln w="28575">
            <a:solidFill>
              <a:srgbClr val="006600"/>
            </a:solidFill>
          </a:ln>
        </p:spPr>
      </p:pic>
      <p:pic>
        <p:nvPicPr>
          <p:cNvPr id="30723" name="Picture 3" descr="C:\Users\Пользователь\Desktop\Мои документы\Для логопеда\тико\IMG_20201210_1226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867400" y="1725613"/>
            <a:ext cx="2160588" cy="2736850"/>
          </a:xfrm>
          <a:ln w="19050">
            <a:solidFill>
              <a:srgbClr val="006600"/>
            </a:solidFill>
          </a:ln>
        </p:spPr>
      </p:pic>
      <p:pic>
        <p:nvPicPr>
          <p:cNvPr id="30724" name="Picture 4" descr="C:\Users\Пользователь\Desktop\Мои документы\Для логопеда\тико\IMG_20201210_1222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700213"/>
            <a:ext cx="2232025" cy="2592387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0725" name="Picture 2" descr="C:\Users\Пользователь\Desktop\Мои документы\Для логопеда\тико\IMG_20201217_1040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4799013"/>
            <a:ext cx="3549650" cy="2085975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7380312" cy="143944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Игровое упражнение: </a:t>
            </a:r>
            <a:b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  <a:t>«Соедини одинаковые по форме шарики и составь слово» .</a:t>
            </a:r>
            <a:br>
              <a:rPr lang="ru-RU" sz="2400" b="1" dirty="0" smtClean="0">
                <a:solidFill>
                  <a:srgbClr val="E46C0A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развитие мелкой моторики, составление слов из  слогов, чтение слов.</a:t>
            </a:r>
          </a:p>
        </p:txBody>
      </p:sp>
      <p:pic>
        <p:nvPicPr>
          <p:cNvPr id="31746" name="Picture 2" descr="C:\Users\Пользователь\Desktop\Мои документы\Для логопеда\тико\IMG_20201211_1329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648" y="1988840"/>
            <a:ext cx="3311971" cy="3311525"/>
          </a:xfrm>
          <a:ln w="28575">
            <a:solidFill>
              <a:srgbClr val="006600"/>
            </a:solidFill>
          </a:ln>
        </p:spPr>
      </p:pic>
      <p:pic>
        <p:nvPicPr>
          <p:cNvPr id="31747" name="Picture 3" descr="C:\Users\Пользователь\Desktop\Мои документы\Для логопеда\тико\IMG_20201211_132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60032" y="1988840"/>
            <a:ext cx="2951162" cy="3311525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6912545" cy="1196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Игровое упражнение: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«Расставь буквы по местам».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мелкой моторики, навыков чтения.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C:\Users\Пользователь\Desktop\Мои документы\Для логопеда\тико\IMG_20201203_1000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25538"/>
            <a:ext cx="3887788" cy="3527425"/>
          </a:xfrm>
          <a:ln w="28575">
            <a:solidFill>
              <a:srgbClr val="006600"/>
            </a:solidFill>
          </a:ln>
        </p:spPr>
      </p:pic>
      <p:pic>
        <p:nvPicPr>
          <p:cNvPr id="32771" name="Picture 2" descr="C:\Users\Пользователь\Desktop\Мои документы\Для логопеда\тико\IMG_20201203_0954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125538"/>
            <a:ext cx="3384550" cy="3527425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7129462" cy="141763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Игровое упражнение: </a:t>
            </a:r>
            <a:br>
              <a:rPr lang="ru-RU" sz="24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«Расставь буквы в соответствии с цифрами».</a:t>
            </a:r>
            <a:br>
              <a:rPr lang="ru-RU" sz="2400" b="1" dirty="0" smtClean="0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развитие мелкой моторики, логического мышления, навыков чтения.</a:t>
            </a:r>
          </a:p>
        </p:txBody>
      </p:sp>
      <p:pic>
        <p:nvPicPr>
          <p:cNvPr id="33794" name="Picture 2" descr="C:\Users\Пользователь\Desktop\Мои документы\Для логопеда\тико\IMG_20201205_2018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484313"/>
            <a:ext cx="3671887" cy="3097212"/>
          </a:xfrm>
          <a:ln w="28575">
            <a:solidFill>
              <a:srgbClr val="006600"/>
            </a:solidFill>
          </a:ln>
        </p:spPr>
      </p:pic>
      <p:pic>
        <p:nvPicPr>
          <p:cNvPr id="33795" name="Picture 4" descr="C:\Users\Пользователь\Desktop\Мои документы\Для логопеда\тико\IMG_20201203_0952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1484313"/>
            <a:ext cx="3311525" cy="3097212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7020272" cy="1008112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Игровое упражнение: «Буквы рассыпались».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000" b="1" dirty="0" smtClean="0"/>
              <a:t>Цель: развитие мелкой моторики, логического мышления, навыков чтения.</a:t>
            </a:r>
            <a:endParaRPr lang="ru-RU" sz="2000" b="1" dirty="0"/>
          </a:p>
        </p:txBody>
      </p:sp>
      <p:pic>
        <p:nvPicPr>
          <p:cNvPr id="1026" name="Picture 2" descr="C:\Users\Пользователь\Desktop\Мои документы\Для логопеда\тико\IMG_20210102_1200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667" y="1297359"/>
            <a:ext cx="3096344" cy="2376263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Мои документы\Для логопеда\тико\IMG_20210102_1208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1363718"/>
            <a:ext cx="3024336" cy="2304256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Мои документы\Для логопеда\тико\IMG_20210102_1215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39" y="4005064"/>
            <a:ext cx="4536504" cy="2737918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07812" y="3358733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Игровое упражнение: «Мини-кроссворды»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468313" y="1916113"/>
            <a:ext cx="8064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rgbClr val="006600"/>
                </a:solidFill>
              </a:rPr>
              <a:t>    </a:t>
            </a:r>
          </a:p>
          <a:p>
            <a:r>
              <a:rPr lang="ru-RU" sz="4800" b="1" dirty="0">
                <a:solidFill>
                  <a:srgbClr val="006600"/>
                </a:solidFill>
              </a:rPr>
              <a:t>   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ТИКО-ПАЗЛЫ &quot;СКАЗКИ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38" y="623306"/>
            <a:ext cx="26670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10" descr="ГРАММАТИКА. УЧИМСЯ ЧИТАТЬ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00" y="287982"/>
            <a:ext cx="2301875" cy="2833688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7411" name="Picture 12" descr="Арифметика. Учимся считать!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112" y="287982"/>
            <a:ext cx="2232025" cy="297656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7412" name="Picture 8" descr="АРХИМЕ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11" y="3469650"/>
            <a:ext cx="2154908" cy="125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ФАНТАЗЕ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0" y="3121670"/>
            <a:ext cx="3069461" cy="168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00338" y="188913"/>
            <a:ext cx="31670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Виды конструктора ТИКО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31840" y="3284984"/>
            <a:ext cx="1643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«Фантазёр»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" name="Содержимое 3" descr="IMG_20180119_1106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>
            <a:off x="2483768" y="3829299"/>
            <a:ext cx="3237880" cy="2265361"/>
          </a:xfrm>
          <a:prstGeom prst="rect">
            <a:avLst/>
          </a:prstGeo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338" y="4509120"/>
            <a:ext cx="2260956" cy="2204480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6900" y="1848388"/>
            <a:ext cx="2195736" cy="2269373"/>
          </a:xfrm>
          <a:prstGeom prst="rect">
            <a:avLst/>
          </a:prstGeom>
          <a:noFill/>
          <a:ln w="2857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44624"/>
            <a:ext cx="6606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«Логопедический сундучок» </a:t>
            </a:r>
          </a:p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включает в себя: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Набор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«Звуки» и набор «Буквы» - это новое учебно-дидактическое пособие, которое предназначено для специалистов, работающих с детьми, имеющими различные речевые нарушения</a:t>
            </a:r>
          </a:p>
        </p:txBody>
      </p:sp>
      <p:pic>
        <p:nvPicPr>
          <p:cNvPr id="3074" name="Picture 2" descr="C:\Users\Пользователь\Desktop\Мои документы\Для логопеда\тико\IMG_20210102_1253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006" y="1847962"/>
            <a:ext cx="2944211" cy="2269372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Desktop\Мои документы\Для логопеда\тико\IMG_20210102_1245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114" y="4487093"/>
            <a:ext cx="2749994" cy="2204480"/>
          </a:xfrm>
          <a:prstGeom prst="rect">
            <a:avLst/>
          </a:prstGeom>
          <a:noFill/>
          <a:ln w="28575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149117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Набор «Звуки»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411776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Набор «Буквы»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448830" y="859371"/>
            <a:ext cx="6984776" cy="5400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785786" y="928670"/>
            <a:ext cx="1428760" cy="1428760"/>
            <a:chOff x="785786" y="714356"/>
            <a:chExt cx="1428760" cy="142876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85786" y="714356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000100" y="928670"/>
              <a:ext cx="1000132" cy="100013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857224" y="2786058"/>
            <a:ext cx="1428760" cy="1428760"/>
            <a:chOff x="2857488" y="785794"/>
            <a:chExt cx="1428760" cy="142876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57488" y="785794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286116" y="1214422"/>
              <a:ext cx="642942" cy="64294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86314" y="928670"/>
            <a:ext cx="1428760" cy="1428760"/>
            <a:chOff x="4786314" y="785794"/>
            <a:chExt cx="1428760" cy="142876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786314" y="785794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 rot="5400000">
              <a:off x="5036347" y="1178703"/>
              <a:ext cx="1000132" cy="64294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57752" y="4572008"/>
            <a:ext cx="1428760" cy="1428760"/>
            <a:chOff x="6643702" y="785794"/>
            <a:chExt cx="1428760" cy="142876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643702" y="785794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6858016" y="1214422"/>
              <a:ext cx="1000132" cy="64294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857752" y="2714620"/>
            <a:ext cx="1428760" cy="1428760"/>
            <a:chOff x="785786" y="2928934"/>
            <a:chExt cx="1428760" cy="142876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85786" y="2928934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1000100" y="3429000"/>
              <a:ext cx="1000132" cy="428628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57224" y="4572008"/>
            <a:ext cx="1428760" cy="1428760"/>
            <a:chOff x="2928926" y="2928934"/>
            <a:chExt cx="1428760" cy="142876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928926" y="2928934"/>
              <a:ext cx="1428760" cy="14287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000364" y="3571876"/>
              <a:ext cx="1285884" cy="21431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55577" y="347464"/>
            <a:ext cx="595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Символы гласных звуков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7488" y="1500174"/>
            <a:ext cx="553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А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3357562"/>
            <a:ext cx="5373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У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8926" y="5072074"/>
            <a:ext cx="6046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И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428736"/>
            <a:ext cx="595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Bookman Old Style" pitchFamily="18" charset="0"/>
              </a:rPr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15140" y="3357562"/>
            <a:ext cx="564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Э</a:t>
            </a:r>
            <a:endParaRPr lang="ru-RU" sz="4000" b="1" dirty="0">
              <a:latin typeface="Bookman Old Style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15140" y="492919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>Ы</a:t>
            </a:r>
            <a:endParaRPr lang="ru-RU" sz="40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30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39552" y="1116724"/>
            <a:ext cx="7704856" cy="50485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85728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Зрительные символы согласных звуков (переднеязычных Т-Ть, Д-Дь)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42910" y="1571612"/>
            <a:ext cx="1714512" cy="1643074"/>
            <a:chOff x="714348" y="1142984"/>
            <a:chExt cx="1714512" cy="164307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14348" y="11429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8914" name="Picture 2" descr="https://www.iconexperience.com/_img/v_collection_png/512x512/shadow/hammer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1285860"/>
              <a:ext cx="1357322" cy="1357322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714348" y="3786190"/>
            <a:ext cx="1714512" cy="1643074"/>
            <a:chOff x="714348" y="3000372"/>
            <a:chExt cx="1714512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14348" y="3000372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0" name="Picture 2" descr="https://www.iconexperience.com/_img/v_collection_png/512x512/shadow/hammer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1538" y="3357562"/>
              <a:ext cx="857256" cy="857256"/>
            </a:xfrm>
            <a:prstGeom prst="rect">
              <a:avLst/>
            </a:prstGeom>
            <a:noFill/>
          </p:spPr>
        </p:pic>
      </p:grpSp>
      <p:grpSp>
        <p:nvGrpSpPr>
          <p:cNvPr id="15" name="Группа 14"/>
          <p:cNvGrpSpPr/>
          <p:nvPr/>
        </p:nvGrpSpPr>
        <p:grpSpPr>
          <a:xfrm>
            <a:off x="4929190" y="1643050"/>
            <a:ext cx="1714512" cy="1643074"/>
            <a:chOff x="714348" y="4929198"/>
            <a:chExt cx="1714512" cy="164307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14348" y="4929198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38916" name="Picture 4" descr="https://ds05.infourok.ru/uploads/ex/03b2/000003b1-3e9ac03e/hello_html_64fc885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5000636"/>
              <a:ext cx="1118823" cy="1448494"/>
            </a:xfrm>
            <a:prstGeom prst="rect">
              <a:avLst/>
            </a:prstGeom>
            <a:noFill/>
          </p:spPr>
        </p:pic>
      </p:grpSp>
      <p:grpSp>
        <p:nvGrpSpPr>
          <p:cNvPr id="16" name="Группа 15"/>
          <p:cNvGrpSpPr/>
          <p:nvPr/>
        </p:nvGrpSpPr>
        <p:grpSpPr>
          <a:xfrm>
            <a:off x="4857752" y="3786190"/>
            <a:ext cx="1714512" cy="1643074"/>
            <a:chOff x="4857752" y="1142984"/>
            <a:chExt cx="1714512" cy="164307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857752" y="11429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2" name="Picture 4" descr="https://ds05.infourok.ru/uploads/ex/03b2/000003b1-3e9ac03e/hello_html_64fc885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57818" y="1500174"/>
              <a:ext cx="756247" cy="979082"/>
            </a:xfrm>
            <a:prstGeom prst="rect">
              <a:avLst/>
            </a:prstGeom>
            <a:noFill/>
          </p:spPr>
        </p:pic>
      </p:grpSp>
      <p:sp>
        <p:nvSpPr>
          <p:cNvPr id="22" name="TextBox 21"/>
          <p:cNvSpPr txBox="1"/>
          <p:nvPr/>
        </p:nvSpPr>
        <p:spPr>
          <a:xfrm>
            <a:off x="2571736" y="1857364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Молоток стучит звук Т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14612" y="4071942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Молоточек стучит звук Ть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1785926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Большой дятел стучит звук Д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72264" y="3786190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Маленький дятел стучит звук Дь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58082" y="55721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20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53580" y="1196752"/>
            <a:ext cx="7414763" cy="48245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857224" y="3500438"/>
            <a:ext cx="1714512" cy="1643074"/>
            <a:chOff x="4714876" y="1142984"/>
            <a:chExt cx="1714512" cy="164307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714876" y="11429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4" name="Picture 4" descr="https://avatars.mds.yandex.net/get-pdb/367895/5f018522-b59b-4398-b974-3fe59a5a5680/s1200?webp=fal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0628" y="1643050"/>
              <a:ext cx="1050237" cy="571504"/>
            </a:xfrm>
            <a:prstGeom prst="rect">
              <a:avLst/>
            </a:prstGeom>
            <a:noFill/>
          </p:spPr>
        </p:pic>
      </p:grpSp>
      <p:grpSp>
        <p:nvGrpSpPr>
          <p:cNvPr id="5" name="Группа 4"/>
          <p:cNvGrpSpPr/>
          <p:nvPr/>
        </p:nvGrpSpPr>
        <p:grpSpPr>
          <a:xfrm>
            <a:off x="857224" y="1500174"/>
            <a:ext cx="1714512" cy="1643074"/>
            <a:chOff x="785786" y="4857760"/>
            <a:chExt cx="1714512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85786" y="4857760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7" name="Picture 4" descr="https://avatars.mds.yandex.net/get-pdb/367895/5f018522-b59b-4398-b974-3fe59a5a5680/s1200?webp=fal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7224" y="5286388"/>
              <a:ext cx="1575355" cy="857256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4572000" y="1535893"/>
            <a:ext cx="1714512" cy="1643074"/>
            <a:chOff x="4643438" y="2928934"/>
            <a:chExt cx="1714512" cy="164307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43438" y="292893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0" name="Picture 22" descr="https://media.istockphoto.com/vectors/boiling-water-in-aluminium-kettle-on-gas-flame-realistic-vector-vector-id690419742?k=6&amp;m=690419742&amp;s=612x612&amp;w=0&amp;h=5cR_yPYlKvxInPKn78z4ucbj6dLuBy-amdYsikHDizU=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14876" y="3000372"/>
              <a:ext cx="1500198" cy="1500198"/>
            </a:xfrm>
            <a:prstGeom prst="rect">
              <a:avLst/>
            </a:prstGeom>
            <a:noFill/>
          </p:spPr>
        </p:pic>
      </p:grpSp>
      <p:grpSp>
        <p:nvGrpSpPr>
          <p:cNvPr id="11" name="Группа 10"/>
          <p:cNvGrpSpPr/>
          <p:nvPr/>
        </p:nvGrpSpPr>
        <p:grpSpPr>
          <a:xfrm>
            <a:off x="4604767" y="3535231"/>
            <a:ext cx="1714512" cy="1643074"/>
            <a:chOff x="4643438" y="4714884"/>
            <a:chExt cx="1714512" cy="164307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4643438" y="47148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3" name="Picture 22" descr="https://media.istockphoto.com/vectors/boiling-water-in-aluminium-kettle-on-gas-flame-realistic-vector-vector-id690419742?k=6&amp;m=690419742&amp;s=612x612&amp;w=0&amp;h=5cR_yPYlKvxInPKn78z4ucbj6dLuBy-amdYsikHDizU=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29190" y="5000636"/>
              <a:ext cx="990608" cy="990608"/>
            </a:xfrm>
            <a:prstGeom prst="rect">
              <a:avLst/>
            </a:prstGeom>
            <a:noFill/>
          </p:spPr>
        </p:pic>
      </p:grpSp>
      <p:sp>
        <p:nvSpPr>
          <p:cNvPr id="21" name="Прямоугольник 20"/>
          <p:cNvSpPr/>
          <p:nvPr/>
        </p:nvSpPr>
        <p:spPr>
          <a:xfrm>
            <a:off x="6228184" y="2060848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Чайник пыхтит звук П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86512" y="3717032"/>
            <a:ext cx="1453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Чайничек пыхтит звук Пь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7504" y="116632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Зрительные символы согласных звуков (губных П-Пь, Б-Бь)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4017" y="1772816"/>
            <a:ext cx="1707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Барабан стучит</a:t>
            </a:r>
          </a:p>
          <a:p>
            <a:pPr algn="ctr"/>
            <a:r>
              <a:rPr lang="ru-RU" b="1" dirty="0" smtClean="0">
                <a:latin typeface="Bookman Old Style" pitchFamily="18" charset="0"/>
              </a:rPr>
              <a:t> звук Б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14612" y="4000505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Барабанчик стучит</a:t>
            </a:r>
          </a:p>
          <a:p>
            <a:pPr algn="ctr"/>
            <a:r>
              <a:rPr lang="ru-RU" b="1" dirty="0" smtClean="0">
                <a:latin typeface="Bookman Old Style" pitchFamily="18" charset="0"/>
              </a:rPr>
              <a:t> звук Бь</a:t>
            </a:r>
            <a:endParaRPr lang="ru-RU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419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95536" y="915728"/>
            <a:ext cx="7776864" cy="55212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6632"/>
            <a:ext cx="6853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Зрительные символы согласных звуков (свистящих С-</a:t>
            </a:r>
            <a:r>
              <a:rPr lang="ru-RU" sz="2400" b="1" dirty="0" err="1" smtClean="0">
                <a:solidFill>
                  <a:srgbClr val="00B050"/>
                </a:solidFill>
                <a:latin typeface="Bookman Old Style" pitchFamily="18" charset="0"/>
              </a:rPr>
              <a:t>Сь</a:t>
            </a: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, З-</a:t>
            </a:r>
            <a:r>
              <a:rPr lang="ru-RU" sz="2400" b="1" dirty="0" err="1" smtClean="0">
                <a:solidFill>
                  <a:srgbClr val="00B050"/>
                </a:solidFill>
                <a:latin typeface="Bookman Old Style" pitchFamily="18" charset="0"/>
              </a:rPr>
              <a:t>Зь</a:t>
            </a:r>
            <a:r>
              <a:rPr lang="ru-RU" sz="2400" b="1" dirty="0" smtClean="0">
                <a:solidFill>
                  <a:srgbClr val="00B050"/>
                </a:solidFill>
                <a:latin typeface="Bookman Old Style" pitchFamily="18" charset="0"/>
              </a:rPr>
              <a:t>, Ц)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14348" y="1142984"/>
            <a:ext cx="1714512" cy="1643074"/>
            <a:chOff x="714348" y="1142984"/>
            <a:chExt cx="1714512" cy="164307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714348" y="11429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866" name="Picture 2" descr="https://cdn2.vectorstock.com/i/1000x1000/97/26/air-pump-object-vector-749726.jpg"/>
            <p:cNvPicPr>
              <a:picLocks noChangeAspect="1" noChangeArrowheads="1"/>
            </p:cNvPicPr>
            <p:nvPr/>
          </p:nvPicPr>
          <p:blipFill>
            <a:blip r:embed="rId2" cstate="print"/>
            <a:srcRect l="8425" r="27443" b="8475"/>
            <a:stretch>
              <a:fillRect/>
            </a:stretch>
          </p:blipFill>
          <p:spPr bwMode="auto">
            <a:xfrm>
              <a:off x="1214414" y="1214422"/>
              <a:ext cx="928694" cy="1432842"/>
            </a:xfrm>
            <a:prstGeom prst="rect">
              <a:avLst/>
            </a:prstGeom>
            <a:noFill/>
          </p:spPr>
        </p:pic>
      </p:grpSp>
      <p:grpSp>
        <p:nvGrpSpPr>
          <p:cNvPr id="18" name="Группа 17"/>
          <p:cNvGrpSpPr/>
          <p:nvPr/>
        </p:nvGrpSpPr>
        <p:grpSpPr>
          <a:xfrm>
            <a:off x="714348" y="2928934"/>
            <a:ext cx="1714512" cy="1643074"/>
            <a:chOff x="714348" y="2928934"/>
            <a:chExt cx="1714512" cy="164307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14348" y="292893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868" name="Picture 4" descr="http://www.asia.ru/images/target/photo/50223843/Bicycle_Pump.jpg"/>
            <p:cNvPicPr>
              <a:picLocks noChangeAspect="1" noChangeArrowheads="1"/>
            </p:cNvPicPr>
            <p:nvPr/>
          </p:nvPicPr>
          <p:blipFill>
            <a:blip r:embed="rId3" cstate="print"/>
            <a:srcRect l="30000" r="27142"/>
            <a:stretch>
              <a:fillRect/>
            </a:stretch>
          </p:blipFill>
          <p:spPr bwMode="auto">
            <a:xfrm>
              <a:off x="1357290" y="3286124"/>
              <a:ext cx="428631" cy="1000132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/>
          <p:nvPr/>
        </p:nvGrpSpPr>
        <p:grpSpPr>
          <a:xfrm>
            <a:off x="714348" y="4714884"/>
            <a:ext cx="1714512" cy="1643074"/>
            <a:chOff x="714348" y="4714884"/>
            <a:chExt cx="1714512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14348" y="47148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870" name="Picture 6" descr="https://webstockreview.net/images/insects-clipart-mosquito-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787" y="5072074"/>
              <a:ext cx="1587512" cy="857256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/>
          <p:nvPr/>
        </p:nvGrpSpPr>
        <p:grpSpPr>
          <a:xfrm>
            <a:off x="4572000" y="1142984"/>
            <a:ext cx="1714512" cy="1643074"/>
            <a:chOff x="4572000" y="1142984"/>
            <a:chExt cx="1714512" cy="164307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572000" y="114298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Picture 6" descr="https://webstockreview.net/images/insects-clipart-mosquito-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00628" y="1785926"/>
              <a:ext cx="926049" cy="500066"/>
            </a:xfrm>
            <a:prstGeom prst="rect">
              <a:avLst/>
            </a:prstGeom>
            <a:noFill/>
          </p:spPr>
        </p:pic>
      </p:grpSp>
      <p:sp>
        <p:nvSpPr>
          <p:cNvPr id="22" name="TextBox 21"/>
          <p:cNvSpPr txBox="1"/>
          <p:nvPr/>
        </p:nvSpPr>
        <p:spPr>
          <a:xfrm>
            <a:off x="2500298" y="1500174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Большой насос звук С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0298" y="3214686"/>
            <a:ext cx="1643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Маленький </a:t>
            </a:r>
            <a:r>
              <a:rPr lang="ru-RU" b="1" dirty="0" err="1" smtClean="0">
                <a:latin typeface="Bookman Old Style" pitchFamily="18" charset="0"/>
              </a:rPr>
              <a:t>насосик</a:t>
            </a:r>
            <a:r>
              <a:rPr lang="ru-RU" b="1" dirty="0" smtClean="0">
                <a:latin typeface="Bookman Old Style" pitchFamily="18" charset="0"/>
              </a:rPr>
              <a:t> звук </a:t>
            </a:r>
            <a:r>
              <a:rPr lang="ru-RU" b="1" dirty="0" err="1" smtClean="0">
                <a:latin typeface="Bookman Old Style" pitchFamily="18" charset="0"/>
              </a:rPr>
              <a:t>Сь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71736" y="4857760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Большой комар звенит звук З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72200" y="1357298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Маленький комарик звенит звук </a:t>
            </a:r>
            <a:r>
              <a:rPr lang="ru-RU" b="1" dirty="0" err="1" smtClean="0">
                <a:latin typeface="Bookman Old Style" pitchFamily="18" charset="0"/>
              </a:rPr>
              <a:t>Зь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86512" y="3357562"/>
            <a:ext cx="1885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Палец прижат к губам</a:t>
            </a:r>
          </a:p>
          <a:p>
            <a:pPr algn="ctr"/>
            <a:r>
              <a:rPr lang="ru-RU" b="1" dirty="0" smtClean="0">
                <a:latin typeface="Bookman Old Style" pitchFamily="18" charset="0"/>
              </a:rPr>
              <a:t>звук Ц</a:t>
            </a:r>
            <a:endParaRPr lang="ru-RU" b="1" dirty="0">
              <a:latin typeface="Bookman Old Style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572000" y="2928934"/>
            <a:ext cx="1714512" cy="1643074"/>
            <a:chOff x="4572000" y="2928934"/>
            <a:chExt cx="1714512" cy="164307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572000" y="2928934"/>
              <a:ext cx="1714512" cy="1643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Users\1\AppData\Local\Temp\Rar$DI60.256\Палец прижат к губам_Ц_фильтры RAW.jpg"/>
            <p:cNvPicPr>
              <a:picLocks noChangeAspect="1" noChangeArrowheads="1"/>
            </p:cNvPicPr>
            <p:nvPr/>
          </p:nvPicPr>
          <p:blipFill>
            <a:blip r:embed="rId6" cstate="print"/>
            <a:srcRect l="18253" t="26190" r="18254" b="18254"/>
            <a:stretch>
              <a:fillRect/>
            </a:stretch>
          </p:blipFill>
          <p:spPr bwMode="auto">
            <a:xfrm>
              <a:off x="4704672" y="3143249"/>
              <a:ext cx="1367526" cy="119658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780398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115888"/>
            <a:ext cx="6624638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упражнения с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применением набора 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«Логопедический сундучок» </a:t>
            </a:r>
          </a:p>
        </p:txBody>
      </p:sp>
      <p:pic>
        <p:nvPicPr>
          <p:cNvPr id="19458" name="Picture 3" descr="C:\Users\Пользователь\Desktop\Мои документы\Для логопеда\тико\IMG_20201106_1207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412875"/>
            <a:ext cx="3451225" cy="3149600"/>
          </a:xfrm>
          <a:ln w="28575">
            <a:solidFill>
              <a:srgbClr val="006600"/>
            </a:solidFill>
          </a:ln>
        </p:spPr>
      </p:pic>
      <p:pic>
        <p:nvPicPr>
          <p:cNvPr id="19459" name="Picture 4" descr="C:\Users\Пользователь\Desktop\Мои документы\Для логопеда\тико\IMG_20201107_2305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412875"/>
            <a:ext cx="3167062" cy="3168650"/>
          </a:xfr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3</Template>
  <TotalTime>1519</TotalTime>
  <Words>383</Words>
  <Application>Microsoft Office PowerPoint</Application>
  <PresentationFormat>Экран (4:3)</PresentationFormat>
  <Paragraphs>85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Фокина Л. П. Шаблон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Игровое упражнение:« Запомни звуки и выложи схемы». Цель: развитие мелкой моторики,  фонематического слуха, внимания, памяти. </vt:lpstr>
      <vt:lpstr>Презентация PowerPoint</vt:lpstr>
      <vt:lpstr>Презентация PowerPoint</vt:lpstr>
      <vt:lpstr>Игровое упражнение: «Расшифруй слово».  Цель: развитие мелкой моторики, развитие фонематического слуха, формирование звукового анализа и синтеза. ( дети друг для друга составляют зашифрованные слова)</vt:lpstr>
      <vt:lpstr>Игровые упражнения: «Найди маму и детёныша» , «Кто где живет?» Цель: развитие мелкой моторики, дифференциация домашних и диких животных и их детенышей.</vt:lpstr>
      <vt:lpstr>Игровое упражнение:« Веселый паровозик». Цель: развитие мелкой моторики, автоматизация звуков в словах.</vt:lpstr>
      <vt:lpstr>Игровое упражнение: «Собери ступеньки». Цель: развитие мелкой моторики, формирование слоговой структуры слова.</vt:lpstr>
      <vt:lpstr>Игровое упражнение: «Цепочка слов». Цель: развитие мелкой моторики, развитие умения  определять первый и последний звук в словах.</vt:lpstr>
      <vt:lpstr>Игровое упражнение: «Что из чего?» Цель: развитие мелкой моторики, закрепление умения образовывать  относительные прилагательные, составлять предложения.</vt:lpstr>
      <vt:lpstr> Игровые упражнения с логокубиками:  «Кубик бросай и задание  выполняй!»  Цель:  формирование лексико-грамматических средств языка (задания: «Назови ласково», «Один-много», «Посчитай», «Жадина», «Назови признаки», «Назови действие»). «Кубик бросай-слово изменяй!»  Цель: формировать умение изменять  слово по падежам. «Кубик-звуковичок, кубик-буквик»  Цель: развитие умения называть слово на заданный звук или букву.  </vt:lpstr>
      <vt:lpstr>Презентация PowerPoint</vt:lpstr>
      <vt:lpstr>Игровое упражнение:  «Назови звуки по порядку». Цель: развитие мелкой моторики, формирование навыков  звуко-слогового анализа слова.</vt:lpstr>
      <vt:lpstr> Игровые упражнения с буквами: «Собери букву по схеме», «Почини букву». Цель: развитие мелкой моторики, моделирование букв по схеме, развитие оптико-пространственных представлений. </vt:lpstr>
      <vt:lpstr>Игровое упражнение:  «Соедини одинаковые по форме шарики и составь слово» . Цель: развитие мелкой моторики, составление слов из  слогов, чтение слов.</vt:lpstr>
      <vt:lpstr>Игровое упражнение:  «Расставь буквы по местам». Цель: развитие мелкой моторики, навыков чтения.</vt:lpstr>
      <vt:lpstr>Игровое упражнение:  «Расставь буквы в соответствии с цифрами». Цель: развитие мелкой моторики, логического мышления, навыков чтения.</vt:lpstr>
      <vt:lpstr>  Игровое упражнение: «Буквы рассыпались». Цель: развитие мелкой моторики, логического мышления, навыков чтения.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105</cp:revision>
  <dcterms:created xsi:type="dcterms:W3CDTF">2020-11-05T05:56:48Z</dcterms:created>
  <dcterms:modified xsi:type="dcterms:W3CDTF">2021-01-27T09:02:47Z</dcterms:modified>
</cp:coreProperties>
</file>