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39EBC-D847-4F37-B880-FA0B4C7BE7AC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FF326-EB1B-467F-BE4D-44F8FB2E1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FF326-EB1B-467F-BE4D-44F8FB2E105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E387-F006-4272-BCF8-AEE79DE47B4B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EFBC-1264-4B5C-BF40-6B510B86C1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E387-F006-4272-BCF8-AEE79DE47B4B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EFBC-1264-4B5C-BF40-6B510B86C1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E387-F006-4272-BCF8-AEE79DE47B4B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EFBC-1264-4B5C-BF40-6B510B86C1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E387-F006-4272-BCF8-AEE79DE47B4B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EFBC-1264-4B5C-BF40-6B510B86C1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E387-F006-4272-BCF8-AEE79DE47B4B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EFBC-1264-4B5C-BF40-6B510B86C1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E387-F006-4272-BCF8-AEE79DE47B4B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EFBC-1264-4B5C-BF40-6B510B86C1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E387-F006-4272-BCF8-AEE79DE47B4B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EFBC-1264-4B5C-BF40-6B510B86C1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E387-F006-4272-BCF8-AEE79DE47B4B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EFBC-1264-4B5C-BF40-6B510B86C1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E387-F006-4272-BCF8-AEE79DE47B4B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EFBC-1264-4B5C-BF40-6B510B86C1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E387-F006-4272-BCF8-AEE79DE47B4B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EFBC-1264-4B5C-BF40-6B510B86C1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E387-F006-4272-BCF8-AEE79DE47B4B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2EFBC-1264-4B5C-BF40-6B510B86C1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2E387-F006-4272-BCF8-AEE79DE47B4B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2EFBC-1264-4B5C-BF40-6B510B86C1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онстанкевич\Downloads\фон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150"/>
            <a:ext cx="9131873" cy="7143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85992"/>
            <a:ext cx="7772400" cy="1428759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 – класс 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«Использование ТРИЗ технологии в воспитательно-образовательном процессе  ДОУ»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76456" y="6572272"/>
            <a:ext cx="45719" cy="146648"/>
          </a:xfrm>
        </p:spPr>
        <p:txBody>
          <a:bodyPr>
            <a:normAutofit fontScale="25000" lnSpcReduction="20000"/>
          </a:bodyPr>
          <a:lstStyle/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0034" y="428604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i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ТРИЗ для дошкольников – это  система коллективных игр и занятий с детьми</a:t>
            </a:r>
            <a:endParaRPr lang="ru-RU" sz="2000" i="1" kern="0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 bwMode="auto">
          <a:xfrm>
            <a:off x="3571868" y="5214950"/>
            <a:ext cx="2286016" cy="1323975"/>
          </a:xfrm>
          <a:prstGeom prst="ellipse">
            <a:avLst/>
          </a:prstGeom>
          <a:solidFill>
            <a:srgbClr val="000066">
              <a:lumMod val="60000"/>
              <a:lumOff val="40000"/>
            </a:srgbClr>
          </a:solidFill>
          <a:ln w="9525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rgbClr val="E1F4FF"/>
                </a:solidFill>
                <a:latin typeface="Times New Roman" pitchFamily="18" charset="0"/>
                <a:cs typeface="Times New Roman" pitchFamily="18" charset="0"/>
              </a:rPr>
              <a:t>Игры с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rgbClr val="E1F4FF"/>
                </a:solidFill>
                <a:latin typeface="Times New Roman" pitchFamily="18" charset="0"/>
                <a:cs typeface="Times New Roman" pitchFamily="18" charset="0"/>
              </a:rPr>
              <a:t>элементами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rgbClr val="E1F4FF"/>
                </a:solidFill>
                <a:latin typeface="Times New Roman" pitchFamily="18" charset="0"/>
                <a:cs typeface="Times New Roman" pitchFamily="18" charset="0"/>
              </a:rPr>
              <a:t>ТРИЗ</a:t>
            </a:r>
          </a:p>
        </p:txBody>
      </p:sp>
      <p:sp>
        <p:nvSpPr>
          <p:cNvPr id="5" name="Скругленный прямоугольник 15"/>
          <p:cNvSpPr>
            <a:spLocks noChangeArrowheads="1"/>
          </p:cNvSpPr>
          <p:nvPr/>
        </p:nvSpPr>
        <p:spPr bwMode="auto">
          <a:xfrm>
            <a:off x="1285852" y="5143512"/>
            <a:ext cx="2208212" cy="503237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525" algn="ctr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«Теремок»</a:t>
            </a:r>
          </a:p>
        </p:txBody>
      </p:sp>
      <p:sp>
        <p:nvSpPr>
          <p:cNvPr id="6" name="Скругленный прямоугольник 6"/>
          <p:cNvSpPr>
            <a:spLocks noChangeArrowheads="1"/>
          </p:cNvSpPr>
          <p:nvPr/>
        </p:nvSpPr>
        <p:spPr bwMode="auto">
          <a:xfrm>
            <a:off x="1024308" y="4317967"/>
            <a:ext cx="2853530" cy="487363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525" algn="ctr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«Фантазия»</a:t>
            </a:r>
          </a:p>
        </p:txBody>
      </p:sp>
      <p:sp>
        <p:nvSpPr>
          <p:cNvPr id="7" name="Скругленный прямоугольник 11"/>
          <p:cNvSpPr>
            <a:spLocks noChangeArrowheads="1"/>
          </p:cNvSpPr>
          <p:nvPr/>
        </p:nvSpPr>
        <p:spPr bwMode="auto">
          <a:xfrm>
            <a:off x="1429856" y="3659850"/>
            <a:ext cx="2308225" cy="419100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525" algn="ctr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«Что из чего?»</a:t>
            </a:r>
          </a:p>
        </p:txBody>
      </p:sp>
      <p:sp>
        <p:nvSpPr>
          <p:cNvPr id="9" name="Скругленный прямоугольник 12"/>
          <p:cNvSpPr>
            <a:spLocks noChangeArrowheads="1"/>
          </p:cNvSpPr>
          <p:nvPr/>
        </p:nvSpPr>
        <p:spPr bwMode="auto">
          <a:xfrm>
            <a:off x="857224" y="2857496"/>
            <a:ext cx="2952750" cy="503237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525" algn="ctr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«Что-то часть чего-то»</a:t>
            </a:r>
          </a:p>
        </p:txBody>
      </p: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1071538" y="2071678"/>
            <a:ext cx="2668588" cy="527050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525" algn="ctr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«Сказка наизнанку»</a:t>
            </a:r>
          </a:p>
        </p:txBody>
      </p:sp>
      <p:sp>
        <p:nvSpPr>
          <p:cNvPr id="11" name="Скругленный прямоугольник 13"/>
          <p:cNvSpPr>
            <a:spLocks noChangeArrowheads="1"/>
          </p:cNvSpPr>
          <p:nvPr/>
        </p:nvSpPr>
        <p:spPr bwMode="auto">
          <a:xfrm>
            <a:off x="785786" y="1500174"/>
            <a:ext cx="3330575" cy="434975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525" algn="ctr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«Угадай, что я загадала»</a:t>
            </a:r>
          </a:p>
        </p:txBody>
      </p:sp>
      <p:sp>
        <p:nvSpPr>
          <p:cNvPr id="12" name="Скругленный прямоугольник 17"/>
          <p:cNvSpPr>
            <a:spLocks noChangeArrowheads="1"/>
          </p:cNvSpPr>
          <p:nvPr/>
        </p:nvSpPr>
        <p:spPr bwMode="auto">
          <a:xfrm>
            <a:off x="6000760" y="5143512"/>
            <a:ext cx="2160588" cy="504825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525" algn="ctr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«Перевертыши»</a:t>
            </a:r>
          </a:p>
        </p:txBody>
      </p:sp>
      <p:sp>
        <p:nvSpPr>
          <p:cNvPr id="13" name="Скругленный прямоугольник 14"/>
          <p:cNvSpPr>
            <a:spLocks noChangeArrowheads="1"/>
          </p:cNvSpPr>
          <p:nvPr/>
        </p:nvSpPr>
        <p:spPr bwMode="auto">
          <a:xfrm>
            <a:off x="5715008" y="4357694"/>
            <a:ext cx="2817432" cy="479425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525" algn="ctr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«Цепочка»</a:t>
            </a:r>
          </a:p>
        </p:txBody>
      </p:sp>
      <p:sp>
        <p:nvSpPr>
          <p:cNvPr id="14" name="Скругленный прямоугольник 8"/>
          <p:cNvSpPr>
            <a:spLocks noChangeArrowheads="1"/>
          </p:cNvSpPr>
          <p:nvPr/>
        </p:nvSpPr>
        <p:spPr bwMode="auto">
          <a:xfrm>
            <a:off x="6072198" y="3643314"/>
            <a:ext cx="2057400" cy="469900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525" algn="ctr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«Найди друзей»</a:t>
            </a:r>
          </a:p>
        </p:txBody>
      </p:sp>
      <p:sp>
        <p:nvSpPr>
          <p:cNvPr id="15" name="Скругленный прямоугольник 7"/>
          <p:cNvSpPr>
            <a:spLocks noChangeArrowheads="1"/>
          </p:cNvSpPr>
          <p:nvPr/>
        </p:nvSpPr>
        <p:spPr bwMode="auto">
          <a:xfrm>
            <a:off x="5500694" y="2928934"/>
            <a:ext cx="2879725" cy="423863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525" algn="ctr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«Плохо-хорошо»</a:t>
            </a:r>
          </a:p>
        </p:txBody>
      </p:sp>
      <p:sp>
        <p:nvSpPr>
          <p:cNvPr id="16" name="Скругленный прямоугольник 10"/>
          <p:cNvSpPr>
            <a:spLocks noChangeArrowheads="1"/>
          </p:cNvSpPr>
          <p:nvPr/>
        </p:nvSpPr>
        <p:spPr bwMode="auto">
          <a:xfrm>
            <a:off x="5715008" y="2143116"/>
            <a:ext cx="2546350" cy="504825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525" algn="ctr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«На что похоже?»</a:t>
            </a:r>
          </a:p>
        </p:txBody>
      </p:sp>
      <p:sp>
        <p:nvSpPr>
          <p:cNvPr id="17" name="Скругленный прямоугольник 16"/>
          <p:cNvSpPr>
            <a:spLocks noChangeArrowheads="1"/>
          </p:cNvSpPr>
          <p:nvPr/>
        </p:nvSpPr>
        <p:spPr bwMode="auto">
          <a:xfrm>
            <a:off x="5357818" y="1500174"/>
            <a:ext cx="3297238" cy="434975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525" algn="ctr">
            <a:solidFill>
              <a:srgbClr val="000066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«Чем был – чем стал»</a:t>
            </a: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8447352" y="6303178"/>
            <a:ext cx="536104" cy="471494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5781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4348" y="2336817"/>
            <a:ext cx="76438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Игры и тренинги</a:t>
            </a:r>
            <a:endParaRPr lang="ru-RU" sz="2800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58214" y="6093296"/>
            <a:ext cx="608112" cy="622920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71736" y="214290"/>
            <a:ext cx="4113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Кто-кто в теремочке живет?</a:t>
            </a:r>
            <a:endParaRPr lang="ru-RU" altLang="ru-RU" sz="20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928670"/>
            <a:ext cx="8215370" cy="448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ru-RU" altLang="ru-RU" sz="1400" b="1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altLang="ru-RU" sz="1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1400" b="1" kern="0" dirty="0" smtClean="0">
                <a:solidFill>
                  <a:srgbClr val="00004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научить ребенка элементам анализа, побудить его замечать общие признаки путем их сравнения. </a:t>
            </a:r>
          </a:p>
          <a:p>
            <a:pPr algn="just" eaLnBrk="0" hangingPunct="0">
              <a:spcBef>
                <a:spcPct val="20000"/>
              </a:spcBef>
              <a:defRPr/>
            </a:pPr>
            <a:r>
              <a:rPr lang="ru-RU" altLang="ru-RU" sz="1400" b="1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Вступление:</a:t>
            </a:r>
            <a:r>
              <a:rPr lang="ru-RU" altLang="ru-RU" sz="1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вспомнить вместе с детьми сказку "Теремок" и предложить разыграть ее так, как это делают в стране Перевертышей.</a:t>
            </a:r>
          </a:p>
          <a:p>
            <a:pPr algn="just" eaLnBrk="0" hangingPunct="0">
              <a:spcBef>
                <a:spcPct val="20000"/>
              </a:spcBef>
              <a:defRPr/>
            </a:pPr>
            <a:r>
              <a:rPr lang="ru-RU" altLang="ru-RU" sz="1400" b="1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Ход игры</a:t>
            </a:r>
            <a:r>
              <a:rPr lang="ru-RU" altLang="ru-RU" sz="1400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1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каждый ребенок с закрытыми глазами вытягивает свой рисунок и играет за нарисованный предмет. Ведущий выбирает хозяина теремка - короля Перевертышей, который созвал своих друзей на пир. Персонажи по очереди подходят к теремку. Первый приглашенный задает вопрос:</a:t>
            </a:r>
          </a:p>
          <a:p>
            <a:pPr algn="just" eaLnBrk="0" hangingPunct="0">
              <a:spcBef>
                <a:spcPct val="20000"/>
              </a:spcBef>
              <a:defRPr/>
            </a:pPr>
            <a:r>
              <a:rPr lang="ru-RU" altLang="ru-RU" sz="1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Тук, тук, кто в теремочке живет? </a:t>
            </a:r>
          </a:p>
          <a:p>
            <a:pPr algn="just" eaLnBrk="0" hangingPunct="0">
              <a:spcBef>
                <a:spcPct val="20000"/>
              </a:spcBef>
              <a:defRPr/>
            </a:pPr>
            <a:r>
              <a:rPr lang="ru-RU" altLang="ru-RU" sz="1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Я - ... (называет себя, например, цветок). А ты кто?</a:t>
            </a:r>
          </a:p>
          <a:p>
            <a:pPr algn="just" eaLnBrk="0" hangingPunct="0">
              <a:spcBef>
                <a:spcPct val="20000"/>
              </a:spcBef>
              <a:defRPr/>
            </a:pPr>
            <a:r>
              <a:rPr lang="ru-RU" altLang="ru-RU" sz="1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А я - ... (называет себя, например, груша). Пустишь меня в теремок? </a:t>
            </a:r>
          </a:p>
          <a:p>
            <a:pPr algn="just" eaLnBrk="0" hangingPunct="0">
              <a:spcBef>
                <a:spcPct val="20000"/>
              </a:spcBef>
              <a:buFontTx/>
              <a:buChar char="-"/>
              <a:defRPr/>
            </a:pPr>
            <a:r>
              <a:rPr lang="ru-RU" altLang="ru-RU" sz="1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Пущу, если скажешь, чем ты на меня похож.</a:t>
            </a:r>
          </a:p>
          <a:p>
            <a:pPr algn="just" eaLnBrk="0" hangingPunct="0">
              <a:spcBef>
                <a:spcPct val="20000"/>
              </a:spcBef>
              <a:defRPr/>
            </a:pPr>
            <a:r>
              <a:rPr lang="ru-RU" altLang="ru-RU" sz="1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Гость внимательно сравнивает два рисунка и</a:t>
            </a:r>
          </a:p>
          <a:p>
            <a:pPr algn="just" eaLnBrk="0" hangingPunct="0">
              <a:spcBef>
                <a:spcPct val="20000"/>
              </a:spcBef>
              <a:defRPr/>
            </a:pPr>
            <a:r>
              <a:rPr lang="ru-RU" altLang="ru-RU" sz="1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называет найденные общие моменты. </a:t>
            </a:r>
          </a:p>
          <a:p>
            <a:pPr algn="just" eaLnBrk="0" hangingPunct="0">
              <a:spcBef>
                <a:spcPct val="20000"/>
              </a:spcBef>
              <a:defRPr/>
            </a:pPr>
            <a:r>
              <a:rPr lang="ru-RU" altLang="ru-RU" sz="1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Например, он может сказать, что и у цветка, и у</a:t>
            </a:r>
          </a:p>
          <a:p>
            <a:pPr algn="just" eaLnBrk="0" hangingPunct="0">
              <a:spcBef>
                <a:spcPct val="20000"/>
              </a:spcBef>
              <a:defRPr/>
            </a:pPr>
            <a:r>
              <a:rPr lang="ru-RU" altLang="ru-RU" sz="1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груши есть веточка. После этого первый </a:t>
            </a:r>
          </a:p>
          <a:p>
            <a:pPr algn="just" eaLnBrk="0" hangingPunct="0">
              <a:spcBef>
                <a:spcPct val="20000"/>
              </a:spcBef>
              <a:defRPr/>
            </a:pPr>
            <a:r>
              <a:rPr lang="ru-RU" altLang="ru-RU" sz="1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 заходит в теремок, а к хозяину</a:t>
            </a:r>
          </a:p>
          <a:p>
            <a:pPr algn="just" eaLnBrk="0" hangingPunct="0">
              <a:spcBef>
                <a:spcPct val="20000"/>
              </a:spcBef>
              <a:defRPr/>
            </a:pPr>
            <a:r>
              <a:rPr lang="ru-RU" altLang="ru-RU" sz="14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уже стучится следующий гость. </a:t>
            </a:r>
          </a:p>
        </p:txBody>
      </p:sp>
      <p:pic>
        <p:nvPicPr>
          <p:cNvPr id="8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643314"/>
            <a:ext cx="2987675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90228" y="6309320"/>
            <a:ext cx="536104" cy="625624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Констанкевич\Downloads\фон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974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7716" y="-99392"/>
            <a:ext cx="7772400" cy="1470025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«Теремок»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06500" y="6093296"/>
            <a:ext cx="714367" cy="625624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9" name="Picture 3" descr="F:\мастер класс для катюши\teremok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 l="4012" t="26201" r="7727" b="4348"/>
          <a:stretch>
            <a:fillRect/>
          </a:stretch>
        </p:blipFill>
        <p:spPr bwMode="auto">
          <a:xfrm>
            <a:off x="571472" y="1500174"/>
            <a:ext cx="4986360" cy="36099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 descr="D:\работа\мастер класс для катюши\яблоко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081" y="1124744"/>
            <a:ext cx="1060103" cy="101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390" y="1412776"/>
            <a:ext cx="1094090" cy="10643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742" y="2813160"/>
            <a:ext cx="1030051" cy="112781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359" y="4293096"/>
            <a:ext cx="1344149" cy="100811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310303"/>
            <a:ext cx="1146138" cy="114613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94" y="2357430"/>
            <a:ext cx="1335726" cy="12398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онстанкевич\Downloads\фон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42976" y="857231"/>
            <a:ext cx="700092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</a:rPr>
              <a:t>«На что похоже»</a:t>
            </a:r>
          </a:p>
          <a:p>
            <a:pPr algn="ctr"/>
            <a:endParaRPr lang="ru-RU" sz="2400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</a:rPr>
              <a:t> Правила игры: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</a:rPr>
              <a:t> 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</a:rPr>
              <a:t>ведущий называет объект, а дети называют  объекты   похожие на него.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8424" y="6165304"/>
            <a:ext cx="608112" cy="550912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SAM_23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3174" y="2500306"/>
            <a:ext cx="4214842" cy="307183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37794" y="292006"/>
            <a:ext cx="22181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 что похоже»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71758">
            <a:off x="2292415" y="3564461"/>
            <a:ext cx="2778006" cy="16980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57818" y="1214422"/>
            <a:ext cx="2556563" cy="19888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66" y="1071546"/>
            <a:ext cx="1664769" cy="166476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63880" y="6235080"/>
            <a:ext cx="680120" cy="622920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0249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онстанкевич\Downloads\фон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61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857224" y="642918"/>
            <a:ext cx="707236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i="1" dirty="0" smtClean="0">
                <a:solidFill>
                  <a:srgbClr val="FF0000"/>
                </a:solidFill>
                <a:latin typeface="Times New Roman"/>
              </a:rPr>
              <a:t>Игра «Гирлянда»</a:t>
            </a:r>
          </a:p>
          <a:p>
            <a:pPr algn="ctr">
              <a:defRPr/>
            </a:pPr>
            <a:endParaRPr lang="ru-RU" sz="2400" b="1" dirty="0" smtClean="0">
              <a:solidFill>
                <a:srgbClr val="0000FF"/>
              </a:solidFill>
              <a:latin typeface="Times New Roman"/>
            </a:endParaRPr>
          </a:p>
          <a:p>
            <a:pPr marL="551180" indent="-551180">
              <a:defRPr/>
            </a:pPr>
            <a:r>
              <a:rPr lang="ru-RU" sz="1600" b="1" i="1" dirty="0" smtClean="0">
                <a:solidFill>
                  <a:srgbClr val="C00000"/>
                </a:solidFill>
                <a:latin typeface="Times New Roman"/>
              </a:rPr>
              <a:t>Цель: </a:t>
            </a:r>
            <a:r>
              <a:rPr lang="ru-RU" sz="1600" b="1" dirty="0" smtClean="0">
                <a:solidFill>
                  <a:srgbClr val="002060"/>
                </a:solidFill>
                <a:latin typeface="Times New Roman"/>
              </a:rPr>
              <a:t>Учить строить цепочку из слов, связывая их по смыслу с помощью вопросов.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04448" y="6284593"/>
            <a:ext cx="464096" cy="550912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SAM_22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2" y="2071678"/>
            <a:ext cx="4500594" cy="3571900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1920" y="332656"/>
            <a:ext cx="15679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Гирлянда»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16416" y="6202222"/>
            <a:ext cx="752128" cy="622920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84" y="1643050"/>
            <a:ext cx="4929223" cy="367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4493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1472" y="335846"/>
            <a:ext cx="785818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"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Хорошо-плохо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endParaRPr lang="ru-RU" sz="28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выделять в предметах и объектах окружающего мира положительные и отрицательные стороны. Правила игры: Ведущим называется любой объект или в старшем дошкольном возрасте система, явление, у которых определяются положительные и отрицательные свойства.                                                                                                                                                       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игры: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В: Съесть конфету – хорошо. Почему?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Потому, что она сладкая.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Съесть конфету – плохо. Почему? 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Могут заболеть зубы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вопросы задаются по принципу: "что-то хорошо – почему?", "что-то плохо – почему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?".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32440" y="6093296"/>
            <a:ext cx="536104" cy="622920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81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52" y="2571744"/>
            <a:ext cx="3429024" cy="31676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3" y="1268760"/>
            <a:ext cx="3124415" cy="276510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28728" y="1142984"/>
            <a:ext cx="24288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"Хорошо-плохо".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60432" y="6379468"/>
            <a:ext cx="608112" cy="694928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988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24" y="20176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5984" y="928670"/>
            <a:ext cx="4739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i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altLang="ru-RU" sz="2800" b="1" i="1" dirty="0">
                <a:solidFill>
                  <a:srgbClr val="C00000"/>
                </a:solidFill>
                <a:latin typeface="Arial" charset="0"/>
              </a:rPr>
              <a:t/>
            </a:r>
            <a:br>
              <a:rPr lang="ru-RU" altLang="ru-RU" sz="2800" b="1" i="1" dirty="0">
                <a:solidFill>
                  <a:srgbClr val="C00000"/>
                </a:solidFill>
                <a:latin typeface="Arial" charset="0"/>
              </a:rPr>
            </a:br>
            <a:endParaRPr lang="ru-RU" sz="2800" i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1928802"/>
            <a:ext cx="721523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hangingPunct="0">
              <a:defRPr/>
            </a:pPr>
            <a:r>
              <a:rPr lang="ru-RU" altLang="ru-RU" sz="2000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2400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2000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дошкольном возрасте процесс познания у ребенка происходит эмоционально-практическим путем. </a:t>
            </a:r>
            <a:endParaRPr lang="ru-RU" altLang="ru-RU" b="1" kern="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 eaLnBrk="0" hangingPunct="0">
              <a:defRPr/>
            </a:pPr>
            <a:r>
              <a:rPr lang="ru-RU" altLang="ru-RU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altLang="ru-RU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Ребенок стремится к активной деятельности, и важно не дать этому стремлению угаснуть, </a:t>
            </a:r>
            <a:r>
              <a:rPr lang="ru-RU" altLang="ru-RU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а способствовать </a:t>
            </a:r>
            <a:r>
              <a:rPr lang="ru-RU" altLang="ru-RU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его дальнейшему развитию. Чем полнее и разнообразнее детская </a:t>
            </a:r>
            <a:r>
              <a:rPr lang="ru-RU" altLang="ru-RU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деятельность, </a:t>
            </a:r>
            <a:r>
              <a:rPr lang="ru-RU" altLang="ru-RU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тем успешнее идет его развитие, реализуются потенциальные возможности и первые творческие проявления. Поэтому </a:t>
            </a:r>
            <a:r>
              <a:rPr lang="ru-RU" altLang="ru-RU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важным считаю </a:t>
            </a:r>
            <a:r>
              <a:rPr lang="ru-RU" altLang="ru-RU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altLang="ru-RU" b="1" kern="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altLang="ru-RU" b="1" kern="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енение </a:t>
            </a:r>
            <a:r>
              <a:rPr lang="ru-RU" altLang="ru-RU" b="1" kern="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методов и приёмов ТРИЗ.</a:t>
            </a:r>
            <a:endParaRPr lang="ru-RU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2549" y="6309320"/>
            <a:ext cx="464096" cy="481608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75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Констанкевич\Downloads\фон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57224" y="1428736"/>
            <a:ext cx="750099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Уважаемые педагоги! 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вы хотите идти на работу как на праздник;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если вам нравится, когда глаза детей блестят;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вы хотите получать от каждого занятия максимум удовольствия;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вы желаете общаться с умными, думающими детьми;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вы хотите получить ключи к творчеству, сочинительству, займитесь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ТРИЗом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31898" y="6130214"/>
            <a:ext cx="824136" cy="694928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Констанкевич\Downloads\фон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9595" y="-16455"/>
            <a:ext cx="9233595" cy="687445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85728"/>
            <a:ext cx="8786874" cy="635798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Творческих ВАМ успехов!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297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85786" y="1714488"/>
            <a:ext cx="7500990" cy="3416320"/>
          </a:xfrm>
          <a:prstGeom prst="rect">
            <a:avLst/>
          </a:prstGeom>
        </p:spPr>
        <p:txBody>
          <a:bodyPr wrap="square" anchor="ctr" anchorCtr="1">
            <a:spAutoFit/>
          </a:bodyPr>
          <a:lstStyle/>
          <a:p>
            <a:pPr lvl="1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lvl="1"/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ТРИЗ в детском саду способствует развитию, с одной стороны таких качеств как мышления,  гибкость, подвижность,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системность, поисковой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активности, стремления к новизне, развитие речи 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творческого  воображения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Основная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использования ТРИЗ - технологии – это привить ребенку радость творческих открытий.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0452" y="6237312"/>
            <a:ext cx="464096" cy="553616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71604" y="857232"/>
            <a:ext cx="65008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ТРИЗ — теория решения изобретательских задач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18473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 rot="10800000" flipV="1">
            <a:off x="1285852" y="1438342"/>
            <a:ext cx="685804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ТРИЗ для дошкольников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система коллективных игр, занятий, призванных не изменять основную программу, а максимально увеличить её эффективность.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1174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Констанкевич\Downloads\фон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9595" y="-16455"/>
            <a:ext cx="9233595" cy="6874455"/>
          </a:xfrm>
          <a:prstGeom prst="rect">
            <a:avLst/>
          </a:prstGeom>
          <a:noFill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928670"/>
            <a:ext cx="3743325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60032" y="2000240"/>
            <a:ext cx="381642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ТРИЗ -теория решения изобретательских задач,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1946 году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Генрихом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Сауловичем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Альтшуллером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8649189" y="6143644"/>
            <a:ext cx="66215" cy="93668"/>
          </a:xfrm>
        </p:spPr>
        <p:txBody>
          <a:bodyPr>
            <a:normAutofit fontScale="25000" lnSpcReduction="20000"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928670"/>
            <a:ext cx="3743325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979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43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28662" y="928670"/>
            <a:ext cx="7286676" cy="3365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Этапы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решения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тризовских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задач</a:t>
            </a:r>
          </a:p>
          <a:p>
            <a:pPr marL="342900" lvl="0" indent="-342900" algn="just" eaLnBrk="0" fontAlgn="base" hangingPunct="0">
              <a:spcAft>
                <a:spcPts val="0"/>
              </a:spcAft>
              <a:buClr>
                <a:srgbClr val="000000"/>
              </a:buClr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Научить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находить и различать противоречия, которые окружают детей повсюду. (Что общего между цветком и деревом?).</a:t>
            </a:r>
          </a:p>
          <a:p>
            <a:pPr marL="342900" lvl="0" indent="-342900" algn="just" eaLnBrk="0" fontAlgn="base" hangingPunct="0">
              <a:spcAft>
                <a:spcPts val="0"/>
              </a:spcAft>
              <a:buClr>
                <a:srgbClr val="000000"/>
              </a:buClr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Учить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детей фантазировать, изобретать.</a:t>
            </a:r>
          </a:p>
          <a:p>
            <a:pPr marL="342900" lvl="0" indent="-342900" algn="just" eaLnBrk="0" fontAlgn="base" hangingPunct="0">
              <a:spcAft>
                <a:spcPts val="0"/>
              </a:spcAft>
              <a:buClr>
                <a:srgbClr val="000000"/>
              </a:buClr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Решение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сказочных задач и придумывание разных сказок с помощью специальных методов ТРИЗ. (Вас поймала Баба Яга и хочет съесть. Что делать?).</a:t>
            </a:r>
          </a:p>
          <a:p>
            <a:pPr marL="342900" lvl="0" indent="-342900" algn="just" eaLnBrk="0" fontAlgn="base" hangingPunct="0">
              <a:spcAft>
                <a:spcPts val="0"/>
              </a:spcAft>
              <a:buClr>
                <a:srgbClr val="000000"/>
              </a:buClr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Ребенок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применяет полученные знания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используя нестандартные, оригинальные решения проблем, учится находить выход из любой сложной ситуации.</a:t>
            </a:r>
          </a:p>
          <a:p>
            <a:pPr fontAlgn="base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ea typeface="Calibri"/>
                <a:cs typeface="Times New Roman"/>
              </a:rPr>
              <a:t> </a:t>
            </a:r>
            <a:endParaRPr lang="ru-RU" dirty="0">
              <a:ea typeface="Calibri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60432" y="6307088"/>
            <a:ext cx="608112" cy="550912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55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559050"/>
            <a:ext cx="28956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4" y="428604"/>
            <a:ext cx="1957387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933" y="5157192"/>
            <a:ext cx="2243137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1071546"/>
            <a:ext cx="221798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2" y="1071546"/>
            <a:ext cx="2232248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924944"/>
            <a:ext cx="2243137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63825"/>
            <a:ext cx="2030413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337" y="4715425"/>
            <a:ext cx="2024063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48" y="4724883"/>
            <a:ext cx="2170113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18190" y="6093296"/>
            <a:ext cx="392088" cy="622920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528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7224" y="548680"/>
            <a:ext cx="76032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противоречий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Активизация интереса,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Систематизация знаний,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понятий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относительности.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Дождь: почему хорошо, почему плохо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«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развитие способности представить себя на месте другого человека или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 (дети собрались мыть  руки, спрашиваем, что чувствует мыло?)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«Сравнение живых и неживых объектов»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видеть общее и различие ; развивать память, мы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шление, воображение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Заяц нарисованный и живой. Заяц 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  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т.д.)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43262" y="6165304"/>
            <a:ext cx="580208" cy="550912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5628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571480"/>
            <a:ext cx="4273517" cy="3201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2" y="1571612"/>
            <a:ext cx="1008112" cy="1038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097279" y="1605211"/>
            <a:ext cx="1620180" cy="1009329"/>
          </a:xfrm>
        </p:spPr>
        <p:txBody>
          <a:bodyPr>
            <a:normAutofit fontScale="90000"/>
          </a:bodyPr>
          <a:lstStyle/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будет выглядеть предмет в будущем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43213" y="1556792"/>
            <a:ext cx="1584176" cy="1022969"/>
          </a:xfrm>
        </p:spPr>
        <p:txBody>
          <a:bodyPr>
            <a:normAutofit fontScale="55000" lnSpcReduction="20000"/>
          </a:bodyPr>
          <a:lstStyle/>
          <a:p>
            <a:r>
              <a:rPr lang="ru-RU" sz="3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предмет представлял собой в прошлом</a:t>
            </a:r>
          </a:p>
          <a:p>
            <a:endParaRPr lang="ru-RU" sz="1800" dirty="0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28" y="571480"/>
            <a:ext cx="2044186" cy="745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970" y="2629694"/>
            <a:ext cx="2474913" cy="12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087054" y="987355"/>
            <a:ext cx="1511149" cy="13576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969" y="1065990"/>
            <a:ext cx="1164921" cy="1200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064953" y="4297666"/>
            <a:ext cx="1540956" cy="13275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159" y="4349130"/>
            <a:ext cx="1169307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634681" y="2577863"/>
            <a:ext cx="1341236" cy="13593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139" y="2872849"/>
            <a:ext cx="1150341" cy="95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151355" y="2577863"/>
            <a:ext cx="1368152" cy="13593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193" y="2739230"/>
            <a:ext cx="1006475" cy="103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717459" y="2577863"/>
            <a:ext cx="1369595" cy="13371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354" y="2812040"/>
            <a:ext cx="1137804" cy="981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 rot="10800000" flipV="1">
            <a:off x="428596" y="4033542"/>
            <a:ext cx="54292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/>
              </a:rPr>
              <a:t>Системный оператор – </a:t>
            </a:r>
            <a:r>
              <a:rPr lang="ru-RU" dirty="0" smtClean="0">
                <a:solidFill>
                  <a:srgbClr val="002060"/>
                </a:solidFill>
                <a:latin typeface="Times New Roman"/>
              </a:rPr>
              <a:t>одно из первых упражнений развития системного логического мышления.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/>
              </a:rPr>
              <a:t>Формирует у ребенка </a:t>
            </a:r>
            <a:r>
              <a:rPr lang="ru-RU" b="1" i="1" dirty="0" smtClean="0">
                <a:solidFill>
                  <a:srgbClr val="002060"/>
                </a:solidFill>
                <a:latin typeface="Times New Roman"/>
              </a:rPr>
              <a:t>«навыки системного анализа, системное мышление, или </a:t>
            </a:r>
            <a:r>
              <a:rPr lang="ru-RU" b="1" i="1" dirty="0" err="1" smtClean="0">
                <a:solidFill>
                  <a:srgbClr val="002060"/>
                </a:solidFill>
                <a:latin typeface="Times New Roman"/>
              </a:rPr>
              <a:t>многоэкранное</a:t>
            </a:r>
            <a:r>
              <a:rPr lang="ru-RU" b="1" i="1" dirty="0" smtClean="0">
                <a:solidFill>
                  <a:srgbClr val="002060"/>
                </a:solidFill>
                <a:latin typeface="Times New Roman"/>
              </a:rPr>
              <a:t> мышление»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436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5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28662" y="1071546"/>
            <a:ext cx="714380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дает ТРИЗ детям?</a:t>
            </a:r>
          </a:p>
          <a:p>
            <a:pPr algn="ctr"/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начнут  рассуждать, выдвигать идеи, расширится круг обсуждаемых тем, они станут увереннее. Больше фантазируют, придумывают, сочиняют. Добывают знания через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«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фокусы», опыты.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ТРИЗ способствует преодолению застенчивости, замкнутости, робости; маленький человек учится отстаивать свою точку зрения, а попадая в трудные ситуации самостоятельно находить оригинальные решения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60432" y="6237312"/>
            <a:ext cx="536104" cy="550912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17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644</Words>
  <Application>Microsoft Office PowerPoint</Application>
  <PresentationFormat>Экран (4:3)</PresentationFormat>
  <Paragraphs>101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  Мастер – класс  «Использование ТРИЗ технологии в воспитательно-образовательном процессе  ДОУ»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будет выглядеть предмет в будущем 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«Теремок»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Мастер – класс  «Использование ТРИЗ технологии в воспитательно-образовательном процессе  ДОУ»                 Подготовила : Карамова Э.Р.                                            Воспитатель первой квалификационной категории. </dc:title>
  <dc:creator>Эльфиза</dc:creator>
  <cp:lastModifiedBy>Microsoft</cp:lastModifiedBy>
  <cp:revision>3</cp:revision>
  <dcterms:created xsi:type="dcterms:W3CDTF">2018-04-01T09:44:15Z</dcterms:created>
  <dcterms:modified xsi:type="dcterms:W3CDTF">2022-06-16T10:40:03Z</dcterms:modified>
</cp:coreProperties>
</file>