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9EBC-D847-4F37-B880-FA0B4C7BE7AC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FF326-EB1B-467F-BE4D-44F8FB2E1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F326-EB1B-467F-BE4D-44F8FB2E105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387-F006-4272-BCF8-AEE79DE47B4B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EFBC-1264-4B5C-BF40-6B510B86C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387-F006-4272-BCF8-AEE79DE47B4B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EFBC-1264-4B5C-BF40-6B510B86C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387-F006-4272-BCF8-AEE79DE47B4B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EFBC-1264-4B5C-BF40-6B510B86C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387-F006-4272-BCF8-AEE79DE47B4B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EFBC-1264-4B5C-BF40-6B510B86C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387-F006-4272-BCF8-AEE79DE47B4B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EFBC-1264-4B5C-BF40-6B510B86C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387-F006-4272-BCF8-AEE79DE47B4B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EFBC-1264-4B5C-BF40-6B510B86C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387-F006-4272-BCF8-AEE79DE47B4B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EFBC-1264-4B5C-BF40-6B510B86C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387-F006-4272-BCF8-AEE79DE47B4B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EFBC-1264-4B5C-BF40-6B510B86C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387-F006-4272-BCF8-AEE79DE47B4B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EFBC-1264-4B5C-BF40-6B510B86C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387-F006-4272-BCF8-AEE79DE47B4B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EFBC-1264-4B5C-BF40-6B510B86C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E387-F006-4272-BCF8-AEE79DE47B4B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EFBC-1264-4B5C-BF40-6B510B86C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2E387-F006-4272-BCF8-AEE79DE47B4B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2EFBC-1264-4B5C-BF40-6B510B86C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нстанкевич\Downloads\фон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150"/>
            <a:ext cx="9131873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42875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– класс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«Использование ТРИЗ технологии в воспитательно-образовательном процессе  ДОУ»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76456" y="6572272"/>
            <a:ext cx="45719" cy="146648"/>
          </a:xfrm>
        </p:spPr>
        <p:txBody>
          <a:bodyPr>
            <a:normAutofit fontScale="25000" lnSpcReduction="20000"/>
          </a:bodyPr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ТРИЗ для дошкольников – это  система коллективных игр и занятий с детьми</a:t>
            </a:r>
            <a:endParaRPr lang="ru-RU" sz="2000" i="1" kern="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3571868" y="5214950"/>
            <a:ext cx="2286016" cy="1323975"/>
          </a:xfrm>
          <a:prstGeom prst="ellipse">
            <a:avLst/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E1F4FF"/>
                </a:solidFill>
                <a:latin typeface="Times New Roman" pitchFamily="18" charset="0"/>
                <a:cs typeface="Times New Roman" pitchFamily="18" charset="0"/>
              </a:rPr>
              <a:t>Игры с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E1F4FF"/>
                </a:solidFill>
                <a:latin typeface="Times New Roman" pitchFamily="18" charset="0"/>
                <a:cs typeface="Times New Roman" pitchFamily="18" charset="0"/>
              </a:rPr>
              <a:t>элементами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E1F4FF"/>
                </a:solidFill>
                <a:latin typeface="Times New Roman" pitchFamily="18" charset="0"/>
                <a:cs typeface="Times New Roman" pitchFamily="18" charset="0"/>
              </a:rPr>
              <a:t>ТРИЗ</a:t>
            </a:r>
          </a:p>
        </p:txBody>
      </p:sp>
      <p:sp>
        <p:nvSpPr>
          <p:cNvPr id="5" name="Скругленный прямоугольник 15"/>
          <p:cNvSpPr>
            <a:spLocks noChangeArrowheads="1"/>
          </p:cNvSpPr>
          <p:nvPr/>
        </p:nvSpPr>
        <p:spPr bwMode="auto">
          <a:xfrm>
            <a:off x="1285852" y="5143512"/>
            <a:ext cx="2208212" cy="503237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«Теремок»</a:t>
            </a:r>
          </a:p>
        </p:txBody>
      </p:sp>
      <p:sp>
        <p:nvSpPr>
          <p:cNvPr id="6" name="Скругленный прямоугольник 6"/>
          <p:cNvSpPr>
            <a:spLocks noChangeArrowheads="1"/>
          </p:cNvSpPr>
          <p:nvPr/>
        </p:nvSpPr>
        <p:spPr bwMode="auto">
          <a:xfrm>
            <a:off x="1024308" y="4317967"/>
            <a:ext cx="2853530" cy="48736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«Фантазия»</a:t>
            </a: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1429856" y="3659850"/>
            <a:ext cx="2308225" cy="4191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«Что из чего?»</a:t>
            </a:r>
          </a:p>
        </p:txBody>
      </p:sp>
      <p:sp>
        <p:nvSpPr>
          <p:cNvPr id="9" name="Скругленный прямоугольник 12"/>
          <p:cNvSpPr>
            <a:spLocks noChangeArrowheads="1"/>
          </p:cNvSpPr>
          <p:nvPr/>
        </p:nvSpPr>
        <p:spPr bwMode="auto">
          <a:xfrm>
            <a:off x="857224" y="2857496"/>
            <a:ext cx="2952750" cy="503237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«Что-то часть чего-то»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1071538" y="2071678"/>
            <a:ext cx="2668588" cy="52705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«Сказка наизнанку»</a:t>
            </a:r>
          </a:p>
        </p:txBody>
      </p:sp>
      <p:sp>
        <p:nvSpPr>
          <p:cNvPr id="11" name="Скругленный прямоугольник 13"/>
          <p:cNvSpPr>
            <a:spLocks noChangeArrowheads="1"/>
          </p:cNvSpPr>
          <p:nvPr/>
        </p:nvSpPr>
        <p:spPr bwMode="auto">
          <a:xfrm>
            <a:off x="785786" y="1500174"/>
            <a:ext cx="3330575" cy="4349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«Угадай, что я загадала»</a:t>
            </a:r>
          </a:p>
        </p:txBody>
      </p:sp>
      <p:sp>
        <p:nvSpPr>
          <p:cNvPr id="12" name="Скругленный прямоугольник 17"/>
          <p:cNvSpPr>
            <a:spLocks noChangeArrowheads="1"/>
          </p:cNvSpPr>
          <p:nvPr/>
        </p:nvSpPr>
        <p:spPr bwMode="auto">
          <a:xfrm>
            <a:off x="6000760" y="5143512"/>
            <a:ext cx="2160588" cy="50482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«Перевертыши»</a:t>
            </a:r>
          </a:p>
        </p:txBody>
      </p:sp>
      <p:sp>
        <p:nvSpPr>
          <p:cNvPr id="13" name="Скругленный прямоугольник 14"/>
          <p:cNvSpPr>
            <a:spLocks noChangeArrowheads="1"/>
          </p:cNvSpPr>
          <p:nvPr/>
        </p:nvSpPr>
        <p:spPr bwMode="auto">
          <a:xfrm>
            <a:off x="5715008" y="4357694"/>
            <a:ext cx="2817432" cy="47942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«Цепочка»</a:t>
            </a:r>
          </a:p>
        </p:txBody>
      </p:sp>
      <p:sp>
        <p:nvSpPr>
          <p:cNvPr id="14" name="Скругленный прямоугольник 8"/>
          <p:cNvSpPr>
            <a:spLocks noChangeArrowheads="1"/>
          </p:cNvSpPr>
          <p:nvPr/>
        </p:nvSpPr>
        <p:spPr bwMode="auto">
          <a:xfrm>
            <a:off x="6072198" y="3643314"/>
            <a:ext cx="2057400" cy="4699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«Найди друзей»</a:t>
            </a:r>
          </a:p>
        </p:txBody>
      </p:sp>
      <p:sp>
        <p:nvSpPr>
          <p:cNvPr id="15" name="Скругленный прямоугольник 7"/>
          <p:cNvSpPr>
            <a:spLocks noChangeArrowheads="1"/>
          </p:cNvSpPr>
          <p:nvPr/>
        </p:nvSpPr>
        <p:spPr bwMode="auto">
          <a:xfrm>
            <a:off x="5500694" y="2928934"/>
            <a:ext cx="2879725" cy="42386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«Плохо-хорошо»</a:t>
            </a:r>
          </a:p>
        </p:txBody>
      </p:sp>
      <p:sp>
        <p:nvSpPr>
          <p:cNvPr id="16" name="Скругленный прямоугольник 10"/>
          <p:cNvSpPr>
            <a:spLocks noChangeArrowheads="1"/>
          </p:cNvSpPr>
          <p:nvPr/>
        </p:nvSpPr>
        <p:spPr bwMode="auto">
          <a:xfrm>
            <a:off x="5715008" y="2143116"/>
            <a:ext cx="2546350" cy="50482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«На что похоже?»</a:t>
            </a: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5357818" y="1500174"/>
            <a:ext cx="3297238" cy="4349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«Чем был – чем стал»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447352" y="6303178"/>
            <a:ext cx="536104" cy="471494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78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2336817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и тренинги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58214" y="6093296"/>
            <a:ext cx="608112" cy="622920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1736" y="214290"/>
            <a:ext cx="4113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Кто-кто в теремочке живет?</a:t>
            </a:r>
            <a:endParaRPr lang="ru-RU" alt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928670"/>
            <a:ext cx="821537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altLang="ru-RU" sz="1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1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400" b="1" kern="0" dirty="0" smtClean="0">
                <a:solidFill>
                  <a:srgbClr val="000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ребенка элементам анализа, побудить его замечать общие признаки путем их сравнения. 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altLang="ru-RU" sz="1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Вступление:</a:t>
            </a:r>
            <a:r>
              <a:rPr lang="ru-RU" alt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вспомнить вместе с детьми сказку "Теремок" и предложить разыграть ее так, как это делают в стране Перевертышей.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altLang="ru-RU" sz="1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altLang="ru-RU" sz="14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каждый ребенок с закрытыми глазами вытягивает свой рисунок и играет за нарисованный предмет. Ведущий выбирает хозяина теремка - короля Перевертышей, который созвал своих друзей на пир. Персонажи по очереди подходят к теремку. Первый приглашенный задает вопрос: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Тук, тук, кто в теремочке живет? 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Я - ... (называет себя, например, цветок). А ты кто?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А я - ... (называет себя, например, груша). Пустишь меня в теремок? </a:t>
            </a:r>
          </a:p>
          <a:p>
            <a:pPr algn="just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Пущу, если скажешь, чем ты на меня похож.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Гость внимательно сравнивает два рисунка и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называет найденные общие моменты. 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он может сказать, что и у цветка, и у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груши есть веточка. После этого первый 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 заходит в теремок, а к хозяину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уже стучится следующий гость. </a:t>
            </a: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90228" y="6309320"/>
            <a:ext cx="536104" cy="625624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Констанкевич\Downloads\фон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7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716" y="-99392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«Теремок»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06500" y="6093296"/>
            <a:ext cx="714367" cy="625624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F:\мастер класс для катюши\teremok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4012" t="26201" r="7727" b="4348"/>
          <a:stretch>
            <a:fillRect/>
          </a:stretch>
        </p:blipFill>
        <p:spPr bwMode="auto">
          <a:xfrm>
            <a:off x="571472" y="1500174"/>
            <a:ext cx="4986360" cy="3609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D:\работа\мастер класс для катюши\яблоко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081" y="1124744"/>
            <a:ext cx="1060103" cy="101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90" y="1412776"/>
            <a:ext cx="1094090" cy="1064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42" y="2813160"/>
            <a:ext cx="1030051" cy="11278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59" y="4293096"/>
            <a:ext cx="1344149" cy="10081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310303"/>
            <a:ext cx="1146138" cy="11461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2357430"/>
            <a:ext cx="1335726" cy="123986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нстанкевич\Downloads\фон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857231"/>
            <a:ext cx="70009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</a:rPr>
              <a:t>«На что похоже»</a:t>
            </a:r>
          </a:p>
          <a:p>
            <a:pPr algn="ctr"/>
            <a:endParaRPr lang="ru-RU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</a:rPr>
              <a:t> Правила игры: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ведущий называет объект, а дети называют  объекты   похожие на него.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8424" y="6165304"/>
            <a:ext cx="608112" cy="550912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SAM_2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500306"/>
            <a:ext cx="4214842" cy="307183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7794" y="292006"/>
            <a:ext cx="2218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что похоже»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1758">
            <a:off x="2292415" y="3564461"/>
            <a:ext cx="2778006" cy="1698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7818" y="1214422"/>
            <a:ext cx="2556563" cy="1988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071546"/>
            <a:ext cx="1664769" cy="166476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3880" y="6235080"/>
            <a:ext cx="680120" cy="622920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24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нстанкевич\Downloads\фон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1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642918"/>
            <a:ext cx="70723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/>
              </a:rPr>
              <a:t>Игра «Гирлянда»</a:t>
            </a:r>
          </a:p>
          <a:p>
            <a:pPr algn="ctr">
              <a:defRPr/>
            </a:pPr>
            <a:endParaRPr lang="ru-RU" sz="2400" b="1" dirty="0" smtClean="0">
              <a:solidFill>
                <a:srgbClr val="0000FF"/>
              </a:solidFill>
              <a:latin typeface="Times New Roman"/>
            </a:endParaRPr>
          </a:p>
          <a:p>
            <a:pPr marL="551180" indent="-551180"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/>
              </a:rPr>
              <a:t>Цель: 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</a:rPr>
              <a:t>Учить строить цепочку из слов, связывая их по смыслу с помощью вопросов.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04448" y="6284593"/>
            <a:ext cx="464096" cy="550912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SAM_2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071678"/>
            <a:ext cx="4500594" cy="35719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332656"/>
            <a:ext cx="1567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Гирлянда»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16416" y="6202222"/>
            <a:ext cx="752128" cy="622920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1643050"/>
            <a:ext cx="4929223" cy="367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49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472" y="335846"/>
            <a:ext cx="78581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"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Хорошо-плохо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выделять в предметах и объектах окружающего мира положительные и отрицательные стороны. Правила игры: Ведущим называется любой объект или в старшем дошкольном возрасте система, явление, у которых определяются положительные и отрицательные свойства.                                                                                                                                                      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В: Съесть конфету – хорошо. Почему?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Потому, что она сладкая.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Съесть конфету – плохо. Почему? 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Могут заболеть зубы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вопросы задаются по принципу: "что-то хорошо – почему?", "что-то плохо – почему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?".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32440" y="6093296"/>
            <a:ext cx="536104" cy="622920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2571744"/>
            <a:ext cx="3429024" cy="3167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268760"/>
            <a:ext cx="3124415" cy="27651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728" y="1142984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"Хорошо-плохо".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0432" y="6379468"/>
            <a:ext cx="608112" cy="694928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88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4" y="20176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5984" y="928670"/>
            <a:ext cx="4739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altLang="ru-RU" sz="2800" b="1" i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altLang="ru-RU" sz="2800" b="1" i="1" dirty="0">
                <a:solidFill>
                  <a:srgbClr val="C00000"/>
                </a:solidFill>
                <a:latin typeface="Arial" charset="0"/>
              </a:rPr>
            </a:br>
            <a:endParaRPr lang="ru-RU" sz="2800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928802"/>
            <a:ext cx="72152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defRPr/>
            </a:pPr>
            <a:r>
              <a:rPr lang="ru-RU" altLang="ru-RU" sz="2000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процесс познания у ребенка происходит эмоционально-практическим путем. </a:t>
            </a:r>
            <a:endParaRPr lang="ru-RU" altLang="ru-RU" b="1" kern="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hangingPunct="0">
              <a:defRPr/>
            </a:pPr>
            <a:r>
              <a:rPr lang="ru-RU" altLang="ru-RU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Ребенок стремится к активной деятельности, и важно не дать этому стремлению угаснуть, </a:t>
            </a:r>
            <a:r>
              <a:rPr lang="ru-RU" altLang="ru-RU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 способствовать </a:t>
            </a:r>
            <a:r>
              <a:rPr lang="ru-RU" altLang="ru-RU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его дальнейшему развитию. Чем полнее и разнообразнее детская </a:t>
            </a:r>
            <a:r>
              <a:rPr lang="ru-RU" altLang="ru-RU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деятельность, </a:t>
            </a:r>
            <a:r>
              <a:rPr lang="ru-RU" altLang="ru-RU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тем успешнее идет его развитие, реализуются потенциальные возможности и первые творческие проявления. Поэтому </a:t>
            </a:r>
            <a:r>
              <a:rPr lang="ru-RU" altLang="ru-RU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важным считаю </a:t>
            </a:r>
            <a:r>
              <a:rPr lang="ru-RU" altLang="ru-RU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altLang="ru-RU" b="1" kern="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енение </a:t>
            </a:r>
            <a:r>
              <a:rPr lang="ru-RU" altLang="ru-RU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методов и приёмов ТРИЗ.</a:t>
            </a:r>
            <a:endParaRPr lang="ru-RU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52549" y="6309320"/>
            <a:ext cx="464096" cy="481608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онстанкевич\Downloads\фон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428736"/>
            <a:ext cx="7500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педагоги! 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хотите идти на работу как на праздник;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если вам нравится, когда глаза детей блестят;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хотите получать от каждого занятия максимум удовольствия;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желаете общаться с умными, думающими детьми;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хотите получить ключи к творчеству, сочинительству, займитесь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ТРИЗом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31898" y="6130214"/>
            <a:ext cx="824136" cy="694928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Констанкевич\Downloads\фон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595" y="-16455"/>
            <a:ext cx="9233595" cy="687445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635798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Творческих ВАМ успехов!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5786" y="1714488"/>
            <a:ext cx="7500990" cy="3416320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lvl="1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 в детском саду способствует развитию, с одной стороны таких качеств как мышления,  гибкость, подвижность,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системность, поисковой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активности, стремления к новизне, развитие речи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 воображения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использования ТРИЗ - технологии – это привить ребенку радость творческих открытий.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0452" y="6237312"/>
            <a:ext cx="464096" cy="553616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857232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ТРИЗ — теория решения изобретательских задач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 rot="10800000" flipV="1">
            <a:off x="1285852" y="1438342"/>
            <a:ext cx="68580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ТРИЗ для дошкольников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система коллективных игр, занятий, призванных не изменять основную программу, а максимально увеличить её эффективность.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17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онстанкевич\Downloads\фон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9595" y="-16455"/>
            <a:ext cx="9233595" cy="6874455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928670"/>
            <a:ext cx="374332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2000240"/>
            <a:ext cx="38164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 -теория решения изобретательских задач,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1946 году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Генрихом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Сауловичем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Альтшуллером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649189" y="6143644"/>
            <a:ext cx="66215" cy="93668"/>
          </a:xfrm>
        </p:spPr>
        <p:txBody>
          <a:bodyPr>
            <a:normAutofit fontScale="25000" lnSpcReduction="20000"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928670"/>
            <a:ext cx="374332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7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8662" y="928670"/>
            <a:ext cx="7286676" cy="336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Этапы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решения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тризовских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</a:t>
            </a:r>
          </a:p>
          <a:p>
            <a:pPr marL="342900" lvl="0" indent="-342900" algn="just" eaLnBrk="0" fontAlgn="base" hangingPunct="0">
              <a:spcAft>
                <a:spcPts val="0"/>
              </a:spcAft>
              <a:buClr>
                <a:srgbClr val="00000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Научить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находить и различать противоречия, которые окружают детей повсюду. (Что общего между цветком и деревом?).</a:t>
            </a:r>
          </a:p>
          <a:p>
            <a:pPr marL="342900" lvl="0" indent="-342900" algn="just" eaLnBrk="0" fontAlgn="base" hangingPunct="0">
              <a:spcAft>
                <a:spcPts val="0"/>
              </a:spcAft>
              <a:buClr>
                <a:srgbClr val="00000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Учить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фантазировать, изобретать.</a:t>
            </a:r>
          </a:p>
          <a:p>
            <a:pPr marL="342900" lvl="0" indent="-342900" algn="just" eaLnBrk="0" fontAlgn="base" hangingPunct="0">
              <a:spcAft>
                <a:spcPts val="0"/>
              </a:spcAft>
              <a:buClr>
                <a:srgbClr val="00000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Решение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сказочных задач и придумывание разных сказок с помощью специальных методов ТРИЗ. (Вас поймала Баба Яга и хочет съесть. Что делать?).</a:t>
            </a:r>
          </a:p>
          <a:p>
            <a:pPr marL="342900" lvl="0" indent="-342900" algn="just" eaLnBrk="0" fontAlgn="base" hangingPunct="0">
              <a:spcAft>
                <a:spcPts val="0"/>
              </a:spcAft>
              <a:buClr>
                <a:srgbClr val="00000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Ребенок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применяет полученные знания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используя нестандартные, оригинальные решения проблем, учится находить выход из любой сложной ситуации.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0432" y="6307088"/>
            <a:ext cx="608112" cy="550912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59050"/>
            <a:ext cx="2895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28604"/>
            <a:ext cx="19573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33" y="5157192"/>
            <a:ext cx="22431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71546"/>
            <a:ext cx="221798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071546"/>
            <a:ext cx="223224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22431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63825"/>
            <a:ext cx="203041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37" y="4715425"/>
            <a:ext cx="20240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8" y="4724883"/>
            <a:ext cx="21701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8190" y="6093296"/>
            <a:ext cx="392088" cy="622920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28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7224" y="548680"/>
            <a:ext cx="76032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противоречий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Активизация интереса,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Систематизация знаний,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понятий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относительности.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Дождь: почему хорошо, почему плохо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способности представить себя на месте другого человека или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(дети собрались мыть  руки, спрашиваем, что чувствует мыло?)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«Сравнение живых и неживых объектов»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видеть общее и различие ; развивать память, мы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шление, воображение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нарисованный и живой. Заяц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  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43262" y="6165304"/>
            <a:ext cx="580208" cy="550912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62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4273517" cy="320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571612"/>
            <a:ext cx="1008112" cy="103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097279" y="1605211"/>
            <a:ext cx="1620180" cy="1009329"/>
          </a:xfrm>
        </p:spPr>
        <p:txBody>
          <a:bodyPr>
            <a:normAutofit fontScale="90000"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будет выглядеть предмет в будущем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3213" y="1556792"/>
            <a:ext cx="1584176" cy="1022969"/>
          </a:xfrm>
        </p:spPr>
        <p:txBody>
          <a:bodyPr>
            <a:normAutofit fontScale="55000" lnSpcReduction="20000"/>
          </a:bodyPr>
          <a:lstStyle/>
          <a:p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предмет представлял собой в прошлом</a:t>
            </a:r>
          </a:p>
          <a:p>
            <a:endParaRPr lang="ru-RU" sz="18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571480"/>
            <a:ext cx="2044186" cy="74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70" y="2629694"/>
            <a:ext cx="2474913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87054" y="987355"/>
            <a:ext cx="1511149" cy="1357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69" y="1065990"/>
            <a:ext cx="1164921" cy="120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64953" y="4297666"/>
            <a:ext cx="1540956" cy="1327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59" y="4349130"/>
            <a:ext cx="116930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34681" y="2577863"/>
            <a:ext cx="1341236" cy="1359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139" y="2872849"/>
            <a:ext cx="1150341" cy="95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51355" y="2577863"/>
            <a:ext cx="1368152" cy="1359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93" y="2739230"/>
            <a:ext cx="100647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17459" y="2577863"/>
            <a:ext cx="1369595" cy="1337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54" y="2812040"/>
            <a:ext cx="1137804" cy="98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 rot="10800000" flipV="1">
            <a:off x="428596" y="4033542"/>
            <a:ext cx="5429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Системный оператор –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одно из первых упражнений развития системного логического мышления.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</a:rPr>
              <a:t>Формирует у ребенка 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</a:rPr>
              <a:t>«навыки системного анализа, системное мышление, или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/>
              </a:rPr>
              <a:t>многоэкранное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</a:rPr>
              <a:t> мышление»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3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8662" y="1071546"/>
            <a:ext cx="71438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ТРИЗ детям?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начнут  рассуждать, выдвигать идеи, расширится круг обсуждаемых тем, они станут увереннее. Больше фантазируют, придумывают, сочиняют. Добывают знания через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фокусы», опыты.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ТРИЗ способствует преодолению застенчивости, замкнутости, робости; маленький человек учится отстаивать свою точку зрения, а попадая в трудные ситуации самостоятельно находить оригинальные решения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0432" y="6237312"/>
            <a:ext cx="536104" cy="550912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644</Words>
  <Application>Microsoft Office PowerPoint</Application>
  <PresentationFormat>Экран (4:3)</PresentationFormat>
  <Paragraphs>101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  Мастер – класс  «Использование ТРИЗ технологии в воспитательно-образовательном процессе  ДОУ»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будет выглядеть предмет в будущем 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«Теремок»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Мастер – класс  «Использование ТРИЗ технологии в воспитательно-образовательном процессе  ДОУ»                 Подготовила : Карамова Э.Р.                                            Воспитатель первой квалификационной категории. </dc:title>
  <dc:creator>Эльфиза</dc:creator>
  <cp:lastModifiedBy>Microsoft</cp:lastModifiedBy>
  <cp:revision>3</cp:revision>
  <dcterms:created xsi:type="dcterms:W3CDTF">2018-04-01T09:44:15Z</dcterms:created>
  <dcterms:modified xsi:type="dcterms:W3CDTF">2022-06-16T10:40:03Z</dcterms:modified>
</cp:coreProperties>
</file>