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83" r:id="rId4"/>
    <p:sldId id="275" r:id="rId5"/>
    <p:sldId id="257" r:id="rId6"/>
    <p:sldId id="284" r:id="rId7"/>
    <p:sldId id="276" r:id="rId8"/>
    <p:sldId id="277" r:id="rId9"/>
    <p:sldId id="259" r:id="rId10"/>
    <p:sldId id="278" r:id="rId11"/>
    <p:sldId id="262" r:id="rId12"/>
    <p:sldId id="263" r:id="rId13"/>
    <p:sldId id="279" r:id="rId14"/>
    <p:sldId id="264" r:id="rId15"/>
    <p:sldId id="285" r:id="rId16"/>
    <p:sldId id="268" r:id="rId17"/>
    <p:sldId id="265" r:id="rId18"/>
    <p:sldId id="281" r:id="rId19"/>
    <p:sldId id="267" r:id="rId20"/>
    <p:sldId id="286" r:id="rId21"/>
    <p:sldId id="270" r:id="rId22"/>
    <p:sldId id="266" r:id="rId23"/>
    <p:sldId id="273" r:id="rId24"/>
    <p:sldId id="269" r:id="rId25"/>
    <p:sldId id="271" r:id="rId26"/>
    <p:sldId id="272" r:id="rId27"/>
  </p:sldIdLst>
  <p:sldSz cx="9144000" cy="6858000" type="screen4x3"/>
  <p:notesSz cx="6858000" cy="9144000"/>
  <p:embeddedFontLst>
    <p:embeddedFont>
      <p:font typeface="Comfortaa" panose="020B0604020202020204" charset="0"/>
      <p:regular r:id="rId29"/>
      <p:bold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D7EE"/>
    <a:srgbClr val="F0F0F0"/>
    <a:srgbClr val="93D3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3" autoAdjust="0"/>
    <p:restoredTop sz="89181" autoAdjust="0"/>
  </p:normalViewPr>
  <p:slideViewPr>
    <p:cSldViewPr snapToGrid="0">
      <p:cViewPr varScale="1">
        <p:scale>
          <a:sx n="102" d="100"/>
          <a:sy n="102" d="100"/>
        </p:scale>
        <p:origin x="188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1B28BA-DE9F-4391-8852-CE9FD9072D3E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9B0D9-E601-4528-BF88-4977C8EA3E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941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9B0D9-E601-4528-BF88-4977C8EA3E5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270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9B0D9-E601-4528-BF88-4977C8EA3E5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016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9B0D9-E601-4528-BF88-4977C8EA3E5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508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9B0D9-E601-4528-BF88-4977C8EA3E5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837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9B0D9-E601-4528-BF88-4977C8EA3E5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448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9B0D9-E601-4528-BF88-4977C8EA3E5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695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9B0D9-E601-4528-BF88-4977C8EA3E5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869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9B0D9-E601-4528-BF88-4977C8EA3E5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785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9B0D9-E601-4528-BF88-4977C8EA3E5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997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53BF9-2B10-4385-BC44-324B0827CE36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DCA8A-F9EF-4B94-A4AF-54CD7E12CD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429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53BF9-2B10-4385-BC44-324B0827CE36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DCA8A-F9EF-4B94-A4AF-54CD7E12CD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876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53BF9-2B10-4385-BC44-324B0827CE36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DCA8A-F9EF-4B94-A4AF-54CD7E12CD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040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53BF9-2B10-4385-BC44-324B0827CE36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DCA8A-F9EF-4B94-A4AF-54CD7E12CD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828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53BF9-2B10-4385-BC44-324B0827CE36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DCA8A-F9EF-4B94-A4AF-54CD7E12CD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830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53BF9-2B10-4385-BC44-324B0827CE36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DCA8A-F9EF-4B94-A4AF-54CD7E12CD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960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53BF9-2B10-4385-BC44-324B0827CE36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DCA8A-F9EF-4B94-A4AF-54CD7E12CD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434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53BF9-2B10-4385-BC44-324B0827CE36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DCA8A-F9EF-4B94-A4AF-54CD7E12CD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645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53BF9-2B10-4385-BC44-324B0827CE36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DCA8A-F9EF-4B94-A4AF-54CD7E12CD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869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53BF9-2B10-4385-BC44-324B0827CE36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DCA8A-F9EF-4B94-A4AF-54CD7E12CD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411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53BF9-2B10-4385-BC44-324B0827CE36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DCA8A-F9EF-4B94-A4AF-54CD7E12CD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993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53BF9-2B10-4385-BC44-324B0827CE36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DCA8A-F9EF-4B94-A4AF-54CD7E12CD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933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microsoft.com/office/2007/relationships/hdphoto" Target="../media/hdphoto9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4.png"/><Relationship Id="rId5" Type="http://schemas.microsoft.com/office/2007/relationships/hdphoto" Target="../media/hdphoto6.wdp"/><Relationship Id="rId15" Type="http://schemas.openxmlformats.org/officeDocument/2006/relationships/image" Target="../media/image67.png"/><Relationship Id="rId10" Type="http://schemas.microsoft.com/office/2007/relationships/hdphoto" Target="../media/hdphoto8.wdp"/><Relationship Id="rId4" Type="http://schemas.openxmlformats.org/officeDocument/2006/relationships/image" Target="../media/image60.png"/><Relationship Id="rId9" Type="http://schemas.openxmlformats.org/officeDocument/2006/relationships/image" Target="../media/image63.png"/><Relationship Id="rId1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7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12" Type="http://schemas.openxmlformats.org/officeDocument/2006/relationships/image" Target="../media/image96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jpeg"/><Relationship Id="rId11" Type="http://schemas.openxmlformats.org/officeDocument/2006/relationships/image" Target="../media/image95.jpeg"/><Relationship Id="rId5" Type="http://schemas.openxmlformats.org/officeDocument/2006/relationships/image" Target="../media/image89.jpeg"/><Relationship Id="rId10" Type="http://schemas.openxmlformats.org/officeDocument/2006/relationships/image" Target="../media/image94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8.png"/><Relationship Id="rId5" Type="http://schemas.openxmlformats.org/officeDocument/2006/relationships/image" Target="../media/image85.png"/><Relationship Id="rId4" Type="http://schemas.openxmlformats.org/officeDocument/2006/relationships/image" Target="../media/image10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10" Type="http://schemas.openxmlformats.org/officeDocument/2006/relationships/image" Target="../media/image128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.docx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emf"/><Relationship Id="rId5" Type="http://schemas.openxmlformats.org/officeDocument/2006/relationships/package" Target="../embeddings/_________Microsoft_Word1.docx"/><Relationship Id="rId4" Type="http://schemas.openxmlformats.org/officeDocument/2006/relationships/image" Target="../media/image4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Детское искусство, рисунок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CF762A-5FFD-83B1-C40A-C4224D128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888" y="0"/>
            <a:ext cx="9593422" cy="6858000"/>
          </a:xfrm>
          <a:prstGeom prst="rect">
            <a:avLst/>
          </a:prstGeom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654197" y="3353409"/>
            <a:ext cx="6029325" cy="766763"/>
          </a:xfrm>
        </p:spPr>
        <p:txBody>
          <a:bodyPr>
            <a:normAutofit/>
          </a:bodyPr>
          <a:lstStyle/>
          <a:p>
            <a:pPr marL="36000">
              <a:lnSpc>
                <a:spcPct val="100000"/>
              </a:lnSpc>
              <a:spcBef>
                <a:spcPts val="2400"/>
              </a:spcBef>
              <a:spcAft>
                <a:spcPts val="6000"/>
              </a:spcAft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Система работы в группах раннего возраста</a:t>
            </a:r>
            <a:br>
              <a:rPr lang="ru-RU" sz="14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МБДОУ «ДС № 413 г. Челябинска»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625C3B-DA05-882D-D04A-57C2757FAE1A}"/>
              </a:ext>
            </a:extLst>
          </p:cNvPr>
          <p:cNvSpPr txBox="1"/>
          <p:nvPr/>
        </p:nvSpPr>
        <p:spPr>
          <a:xfrm>
            <a:off x="1649627" y="2087563"/>
            <a:ext cx="4812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omfortaa" pitchFamily="2" charset="0"/>
              </a:rPr>
              <a:t>В ДЕТСКИЙ САД</a:t>
            </a:r>
          </a:p>
          <a:p>
            <a:r>
              <a:rPr lang="ru-RU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omfortaa" pitchFamily="2" charset="0"/>
              </a:rPr>
              <a:t>БЕЗ СЛЁЗ</a:t>
            </a:r>
          </a:p>
        </p:txBody>
      </p:sp>
    </p:spTree>
    <p:extLst>
      <p:ext uri="{BB962C8B-B14F-4D97-AF65-F5344CB8AC3E}">
        <p14:creationId xmlns:p14="http://schemas.microsoft.com/office/powerpoint/2010/main" val="307300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5378" y="2194362"/>
            <a:ext cx="2900043" cy="2836436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Comfortaa" pitchFamily="2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Comfortaa" pitchFamily="2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пароконвектомат</a:t>
            </a:r>
          </a:p>
          <a:p>
            <a:pPr lvl="0"/>
            <a:endParaRPr lang="en-US" sz="1400" dirty="0">
              <a:solidFill>
                <a:schemeClr val="bg2">
                  <a:lumMod val="25000"/>
                </a:schemeClr>
              </a:solidFill>
              <a:latin typeface="Comfortaa" pitchFamily="2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овощерезка для нарезки овощей и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приготовления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пюре</a:t>
            </a:r>
          </a:p>
          <a:p>
            <a:endParaRPr lang="ru-RU" sz="1400" dirty="0">
              <a:solidFill>
                <a:schemeClr val="bg2">
                  <a:lumMod val="25000"/>
                </a:schemeClr>
              </a:solidFill>
              <a:latin typeface="Comfortaa" pitchFamily="2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тестомес</a:t>
            </a:r>
          </a:p>
          <a:p>
            <a:endParaRPr lang="ru-RU" sz="1400" dirty="0">
              <a:solidFill>
                <a:schemeClr val="bg2">
                  <a:lumMod val="25000"/>
                </a:schemeClr>
              </a:solidFill>
              <a:latin typeface="Comfortaa" pitchFamily="2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пищевой котел с миксером</a:t>
            </a:r>
            <a:endParaRPr lang="en-US" sz="1400" dirty="0">
              <a:solidFill>
                <a:schemeClr val="bg2">
                  <a:lumMod val="25000"/>
                </a:schemeClr>
              </a:solidFill>
              <a:latin typeface="Comfortaa" pitchFamily="2" charset="0"/>
              <a:cs typeface="Times New Roman" panose="02020603050405020304" pitchFamily="18" charset="0"/>
            </a:endParaRPr>
          </a:p>
          <a:p>
            <a:pPr algn="ctr"/>
            <a:endParaRPr lang="en-US" sz="1200" dirty="0">
              <a:solidFill>
                <a:prstClr val="black"/>
              </a:solidFill>
              <a:latin typeface="Comfortaa" pitchFamily="2" charset="0"/>
              <a:cs typeface="Times New Roman" panose="02020603050405020304" pitchFamily="18" charset="0"/>
            </a:endParaRPr>
          </a:p>
          <a:p>
            <a:pPr algn="ctr"/>
            <a:endParaRPr lang="en-US" sz="1200" dirty="0">
              <a:solidFill>
                <a:prstClr val="black"/>
              </a:solidFill>
              <a:latin typeface="Comfortaa" pitchFamily="2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dirty="0">
                <a:solidFill>
                  <a:prstClr val="black"/>
                </a:solidFill>
                <a:latin typeface="Comfortaa" pitchFamily="2" charset="0"/>
                <a:cs typeface="Times New Roman" panose="02020603050405020304" pitchFamily="18" charset="0"/>
              </a:rPr>
              <a:t> </a:t>
            </a:r>
            <a:endParaRPr lang="en-US" sz="1200" dirty="0">
              <a:solidFill>
                <a:prstClr val="black"/>
              </a:solidFill>
              <a:latin typeface="Comfortaa" pitchFamily="2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C:\Users\Пользователь\Desktop\КОНКУРС Ранний возраст 2026 — копия\20260206_16445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8" r="16276"/>
          <a:stretch/>
        </p:blipFill>
        <p:spPr bwMode="auto">
          <a:xfrm rot="5400000">
            <a:off x="6405652" y="1456655"/>
            <a:ext cx="2133282" cy="2178571"/>
          </a:xfrm>
          <a:prstGeom prst="rect">
            <a:avLst/>
          </a:prstGeom>
          <a:ln w="381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Пользователь\Desktop\КОНКУРС Ранний возраст 2026 — копия\20260206_16452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9" t="15683" r="20494"/>
          <a:stretch/>
        </p:blipFill>
        <p:spPr bwMode="auto">
          <a:xfrm rot="5400000">
            <a:off x="3832812" y="3896086"/>
            <a:ext cx="2199847" cy="2258705"/>
          </a:xfrm>
          <a:prstGeom prst="rect">
            <a:avLst/>
          </a:prstGeom>
          <a:ln w="381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Пользователь\Desktop\КОНКУРС Ранний возраст 2026 — копия\20260206_16455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2" r="17090"/>
          <a:stretch/>
        </p:blipFill>
        <p:spPr bwMode="auto">
          <a:xfrm rot="5400000">
            <a:off x="6372370" y="3936152"/>
            <a:ext cx="2199847" cy="2178573"/>
          </a:xfrm>
          <a:prstGeom prst="rect">
            <a:avLst/>
          </a:prstGeom>
          <a:ln w="381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esktop\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383" y="1479299"/>
            <a:ext cx="2258705" cy="2133281"/>
          </a:xfrm>
          <a:prstGeom prst="rect">
            <a:avLst/>
          </a:prstGeom>
          <a:ln w="381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6">
            <a:extLst>
              <a:ext uri="{FF2B5EF4-FFF2-40B4-BE49-F238E27FC236}">
                <a16:creationId xmlns:a16="http://schemas.microsoft.com/office/drawing/2014/main" id="{F18F343A-9175-690F-EA6D-2150E73B963C}"/>
              </a:ext>
            </a:extLst>
          </p:cNvPr>
          <p:cNvSpPr/>
          <p:nvPr/>
        </p:nvSpPr>
        <p:spPr>
          <a:xfrm>
            <a:off x="1583856" y="327466"/>
            <a:ext cx="6977723" cy="8388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>
                <a:solidFill>
                  <a:prstClr val="black">
                    <a:lumMod val="85000"/>
                    <a:lumOff val="15000"/>
                  </a:prstClr>
                </a:solidFill>
                <a:latin typeface="Comfortaa" pitchFamily="2" charset="0"/>
                <a:cs typeface="Times New Roman" pitchFamily="18" charset="0"/>
              </a:rPr>
              <a:t>Безопасная среда</a:t>
            </a:r>
            <a:endParaRPr lang="ru-RU" sz="2400" b="1" dirty="0">
              <a:solidFill>
                <a:prstClr val="black">
                  <a:lumMod val="85000"/>
                  <a:lumOff val="15000"/>
                </a:prstClr>
              </a:solidFill>
              <a:latin typeface="Comfortaa" pitchFamily="2" charset="0"/>
              <a:cs typeface="Times New Roman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3653382-2852-C2A8-100D-A3B1CCE30D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905" y="302820"/>
            <a:ext cx="1179970" cy="117647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CB6EB9F-57DB-D97D-0779-BB2347B5DE5F}"/>
              </a:ext>
            </a:extLst>
          </p:cNvPr>
          <p:cNvSpPr/>
          <p:nvPr/>
        </p:nvSpPr>
        <p:spPr>
          <a:xfrm>
            <a:off x="135924" y="123568"/>
            <a:ext cx="8853617" cy="6586151"/>
          </a:xfrm>
          <a:prstGeom prst="rect">
            <a:avLst/>
          </a:prstGeom>
          <a:noFill/>
          <a:ln w="5715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95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6">
            <a:extLst>
              <a:ext uri="{FF2B5EF4-FFF2-40B4-BE49-F238E27FC236}">
                <a16:creationId xmlns:a16="http://schemas.microsoft.com/office/drawing/2014/main" id="{F8E1A0D8-0BC6-2E36-078B-F5A47C9EBC50}"/>
              </a:ext>
            </a:extLst>
          </p:cNvPr>
          <p:cNvSpPr/>
          <p:nvPr/>
        </p:nvSpPr>
        <p:spPr>
          <a:xfrm>
            <a:off x="2155671" y="362780"/>
            <a:ext cx="4718357" cy="8388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Кадровое обеспечение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30A6E6-A618-B339-6AFB-0DDBAFEE84F9}"/>
              </a:ext>
            </a:extLst>
          </p:cNvPr>
          <p:cNvSpPr txBox="1"/>
          <p:nvPr/>
        </p:nvSpPr>
        <p:spPr>
          <a:xfrm>
            <a:off x="1587796" y="1798276"/>
            <a:ext cx="1901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Образование</a:t>
            </a:r>
          </a:p>
          <a:p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497912-4FD5-C971-C098-5B46914FEB0C}"/>
              </a:ext>
            </a:extLst>
          </p:cNvPr>
          <p:cNvSpPr txBox="1"/>
          <p:nvPr/>
        </p:nvSpPr>
        <p:spPr>
          <a:xfrm>
            <a:off x="5540417" y="1798277"/>
            <a:ext cx="2016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Стаж работы</a:t>
            </a:r>
          </a:p>
          <a:p>
            <a:endParaRPr lang="ru-RU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4D9769D0-FBD8-8142-65ED-F67E29083435}"/>
              </a:ext>
            </a:extLst>
          </p:cNvPr>
          <p:cNvSpPr/>
          <p:nvPr/>
        </p:nvSpPr>
        <p:spPr>
          <a:xfrm>
            <a:off x="135924" y="123568"/>
            <a:ext cx="8853617" cy="6586151"/>
          </a:xfrm>
          <a:prstGeom prst="rect">
            <a:avLst/>
          </a:prstGeom>
          <a:noFill/>
          <a:ln w="5715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 descr="Изображение выглядит как черный, темно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B8BF51-8D48-129F-506B-6502C44D4C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493" y="1353065"/>
            <a:ext cx="488091" cy="48809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черный, темно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E69F0D-B085-0D6A-64B5-9ADEBE1219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215" y="1401308"/>
            <a:ext cx="377073" cy="377073"/>
          </a:xfrm>
          <a:prstGeom prst="rect">
            <a:avLst/>
          </a:prstGeom>
        </p:spPr>
      </p:pic>
      <p:pic>
        <p:nvPicPr>
          <p:cNvPr id="9" name="Рисунок 8" descr="Изображение выглядит как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A121BB-A3A1-6642-C4CA-BC28BD6C2B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306" y="5456691"/>
            <a:ext cx="2260255" cy="779301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круг, Графика, снимок экран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ED0643-2565-72EF-23B4-9DBB3046DD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306" y="2317394"/>
            <a:ext cx="2796462" cy="280288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круг, графическая вставка, Графика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3FB868-B492-3533-8C49-6B95E53682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732" y="2348266"/>
            <a:ext cx="2816038" cy="280288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круг, снимок экрана, Астрономический объект, лу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2FFC3E-A5F0-7B30-10C2-1FA6BD9315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417" y="5456692"/>
            <a:ext cx="2639079" cy="95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3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1B0274-A061-1A12-B35B-960AC443E6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67" y="4638171"/>
            <a:ext cx="1518274" cy="1047542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E7AB4-A0D3-E136-3410-CC5B49AD5C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00" y="3168115"/>
            <a:ext cx="1518274" cy="1151660"/>
          </a:xfrm>
          <a:prstGeom prst="rect">
            <a:avLst/>
          </a:prstGeom>
        </p:spPr>
      </p:pic>
      <p:pic>
        <p:nvPicPr>
          <p:cNvPr id="9" name="Рисунок 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B7DD463-6F92-9478-ECB4-D17CD93003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67" y="1913943"/>
            <a:ext cx="1518274" cy="96350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9803" y="347868"/>
            <a:ext cx="7886700" cy="731902"/>
          </a:xfrm>
        </p:spPr>
        <p:txBody>
          <a:bodyPr>
            <a:normAutofit fontScale="90000"/>
          </a:bodyPr>
          <a:lstStyle/>
          <a:p>
            <a:r>
              <a:rPr lang="ru-RU" dirty="0"/>
              <a:t>  </a:t>
            </a:r>
          </a:p>
        </p:txBody>
      </p:sp>
      <p:sp>
        <p:nvSpPr>
          <p:cNvPr id="5" name="Скругленный прямоугольник 6">
            <a:extLst>
              <a:ext uri="{FF2B5EF4-FFF2-40B4-BE49-F238E27FC236}">
                <a16:creationId xmlns:a16="http://schemas.microsoft.com/office/drawing/2014/main" id="{558E16AF-988C-1F39-29E9-1E2E0DF58307}"/>
              </a:ext>
            </a:extLst>
          </p:cNvPr>
          <p:cNvSpPr/>
          <p:nvPr/>
        </p:nvSpPr>
        <p:spPr>
          <a:xfrm>
            <a:off x="813588" y="462634"/>
            <a:ext cx="7400089" cy="8388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Повышение квалификации педагогов</a:t>
            </a:r>
          </a:p>
          <a:p>
            <a:pPr algn="ctr"/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 групп раннего возраста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33B633-720C-D9CD-2E15-90DCBD4D5B3B}"/>
              </a:ext>
            </a:extLst>
          </p:cNvPr>
          <p:cNvSpPr txBox="1"/>
          <p:nvPr/>
        </p:nvSpPr>
        <p:spPr>
          <a:xfrm>
            <a:off x="2550712" y="2083527"/>
            <a:ext cx="534919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itchFamily="18" charset="0"/>
              </a:rPr>
              <a:t>Педагоги групп раннего возраста -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itchFamily="18" charset="0"/>
              </a:rPr>
              <a:t>100% 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itchFamily="18" charset="0"/>
              </a:rPr>
              <a:t>за 2023 – 2025 гг.</a:t>
            </a:r>
          </a:p>
          <a:p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8B63DE0-EBC3-3FD8-705A-95093B08E87B}"/>
              </a:ext>
            </a:extLst>
          </p:cNvPr>
          <p:cNvSpPr/>
          <p:nvPr/>
        </p:nvSpPr>
        <p:spPr>
          <a:xfrm>
            <a:off x="135924" y="123568"/>
            <a:ext cx="8853617" cy="6586151"/>
          </a:xfrm>
          <a:prstGeom prst="rect">
            <a:avLst/>
          </a:prstGeom>
          <a:noFill/>
          <a:ln w="5715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31D14E-1871-AE06-4C09-E47EFF086A71}"/>
              </a:ext>
            </a:extLst>
          </p:cNvPr>
          <p:cNvSpPr txBox="1"/>
          <p:nvPr/>
        </p:nvSpPr>
        <p:spPr>
          <a:xfrm>
            <a:off x="2533345" y="3498621"/>
            <a:ext cx="6154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itchFamily="18" charset="0"/>
              </a:rPr>
              <a:t>Воспитатели групп раннего возраста –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itchFamily="18" charset="0"/>
              </a:rPr>
              <a:t>80%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itchFamily="18" charset="0"/>
              </a:rPr>
              <a:t>за 2023-2025 гг.</a:t>
            </a:r>
          </a:p>
          <a:p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2E9628-9788-A109-FC62-26F947A7966F}"/>
              </a:ext>
            </a:extLst>
          </p:cNvPr>
          <p:cNvSpPr txBox="1"/>
          <p:nvPr/>
        </p:nvSpPr>
        <p:spPr>
          <a:xfrm>
            <a:off x="2550712" y="4944493"/>
            <a:ext cx="5927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itchFamily="18" charset="0"/>
              </a:rPr>
              <a:t>Воспитатели групп раннего возраста -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itchFamily="18" charset="0"/>
              </a:rPr>
              <a:t>30% </a:t>
            </a:r>
            <a:endParaRPr lang="ru-RU" dirty="0">
              <a:solidFill>
                <a:schemeClr val="bg2">
                  <a:lumMod val="25000"/>
                </a:schemeClr>
              </a:solidFill>
              <a:latin typeface="Comfortaa" pitchFamily="2" charset="0"/>
            </a:endParaRPr>
          </a:p>
          <a:p>
            <a:endParaRPr lang="ru-RU" dirty="0"/>
          </a:p>
        </p:txBody>
      </p:sp>
      <p:pic>
        <p:nvPicPr>
          <p:cNvPr id="18" name="Рисунок 17" descr="Изображение выглядит как черный, темно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7CF9B0-FDC3-D889-C057-110B32E914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448" y="1719351"/>
            <a:ext cx="264734" cy="264734"/>
          </a:xfrm>
          <a:prstGeom prst="rect">
            <a:avLst/>
          </a:prstGeom>
        </p:spPr>
      </p:pic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AD189BC7-0860-0B3E-AFCE-31BAF133FF15}"/>
              </a:ext>
            </a:extLst>
          </p:cNvPr>
          <p:cNvCxnSpPr/>
          <p:nvPr/>
        </p:nvCxnSpPr>
        <p:spPr>
          <a:xfrm>
            <a:off x="2662880" y="3140495"/>
            <a:ext cx="5072449" cy="0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8627639B-98D4-1F6D-815A-6F1C3C49F839}"/>
              </a:ext>
            </a:extLst>
          </p:cNvPr>
          <p:cNvCxnSpPr/>
          <p:nvPr/>
        </p:nvCxnSpPr>
        <p:spPr>
          <a:xfrm>
            <a:off x="2662880" y="4482616"/>
            <a:ext cx="5072449" cy="0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4" name="Рисунок 3" descr="Изображение выглядит как черный, темно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2077B8-5C6F-AC5F-03E2-5EE1DC4257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236" y="3008497"/>
            <a:ext cx="264734" cy="264734"/>
          </a:xfrm>
          <a:prstGeom prst="rect">
            <a:avLst/>
          </a:prstGeom>
        </p:spPr>
      </p:pic>
      <p:pic>
        <p:nvPicPr>
          <p:cNvPr id="8" name="Рисунок 7" descr="Изображение выглядит как черный, темно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4CB56D-5D25-A214-9224-76F3D9A7C1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236" y="4453759"/>
            <a:ext cx="264734" cy="2647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2479F8-1860-D92E-A44B-86E3C6E268B9}"/>
              </a:ext>
            </a:extLst>
          </p:cNvPr>
          <p:cNvSpPr txBox="1"/>
          <p:nvPr/>
        </p:nvSpPr>
        <p:spPr>
          <a:xfrm>
            <a:off x="920377" y="2164863"/>
            <a:ext cx="134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itchFamily="18" charset="0"/>
              </a:rPr>
              <a:t>Курсы </a:t>
            </a:r>
          </a:p>
          <a:p>
            <a:pPr algn="ctr"/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itchFamily="18" charset="0"/>
              </a:rPr>
              <a:t>по ФГОС ДО</a:t>
            </a:r>
            <a:endParaRPr lang="ru-RU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180444-DBE9-70BB-0AC4-BC11A0A460A2}"/>
              </a:ext>
            </a:extLst>
          </p:cNvPr>
          <p:cNvSpPr txBox="1"/>
          <p:nvPr/>
        </p:nvSpPr>
        <p:spPr>
          <a:xfrm>
            <a:off x="943165" y="3455524"/>
            <a:ext cx="1348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itchFamily="18" charset="0"/>
              </a:rPr>
              <a:t>Курсы</a:t>
            </a:r>
          </a:p>
          <a:p>
            <a:pPr algn="ctr"/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itchFamily="18" charset="0"/>
              </a:rPr>
              <a:t>по раннему возрасту</a:t>
            </a:r>
          </a:p>
          <a:p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F6C8D5-A23E-47F1-1FB7-74989E14DC76}"/>
              </a:ext>
            </a:extLst>
          </p:cNvPr>
          <p:cNvSpPr txBox="1"/>
          <p:nvPr/>
        </p:nvSpPr>
        <p:spPr>
          <a:xfrm>
            <a:off x="881548" y="4844374"/>
            <a:ext cx="14721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itchFamily="18" charset="0"/>
              </a:rPr>
              <a:t>Курсы по просвещению родителей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39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76B75C0-5768-5F09-22A9-62FAC41B17F9}"/>
              </a:ext>
            </a:extLst>
          </p:cNvPr>
          <p:cNvSpPr/>
          <p:nvPr/>
        </p:nvSpPr>
        <p:spPr>
          <a:xfrm>
            <a:off x="331131" y="4737752"/>
            <a:ext cx="8394732" cy="1745232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F21E080-150C-9867-FF4C-E04CC499C7BE}"/>
              </a:ext>
            </a:extLst>
          </p:cNvPr>
          <p:cNvSpPr/>
          <p:nvPr/>
        </p:nvSpPr>
        <p:spPr>
          <a:xfrm>
            <a:off x="4636592" y="2025989"/>
            <a:ext cx="4089272" cy="2596480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05BF1A2-9EF7-D6F4-332F-9CE03249563A}"/>
              </a:ext>
            </a:extLst>
          </p:cNvPr>
          <p:cNvSpPr/>
          <p:nvPr/>
        </p:nvSpPr>
        <p:spPr>
          <a:xfrm>
            <a:off x="345989" y="2025990"/>
            <a:ext cx="4198168" cy="2607276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00449" y="318455"/>
            <a:ext cx="8075519" cy="8788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itchFamily="18" charset="0"/>
              </a:rPr>
              <a:t>Педагогическое просвещение педагогов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34" y="2178206"/>
            <a:ext cx="2280439" cy="1787529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307" y="2178205"/>
            <a:ext cx="1487694" cy="1781101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08" r="7221"/>
          <a:stretch/>
        </p:blipFill>
        <p:spPr bwMode="auto">
          <a:xfrm>
            <a:off x="4825061" y="2694997"/>
            <a:ext cx="1810924" cy="1739933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717" y="2694997"/>
            <a:ext cx="1744130" cy="1739934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34" y="4911425"/>
            <a:ext cx="1860501" cy="1395138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059" y="4909776"/>
            <a:ext cx="2503550" cy="1406528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5F5290-2D78-01C2-EFB2-44136A7F91CA}"/>
              </a:ext>
            </a:extLst>
          </p:cNvPr>
          <p:cNvSpPr txBox="1"/>
          <p:nvPr/>
        </p:nvSpPr>
        <p:spPr>
          <a:xfrm>
            <a:off x="500449" y="1363773"/>
            <a:ext cx="80755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itchFamily="18" charset="0"/>
              </a:rPr>
              <a:t>Методическое объединение педагогов групп раннего возраста ДОУ</a:t>
            </a:r>
          </a:p>
          <a:p>
            <a:pPr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itchFamily="18" charset="0"/>
              </a:rPr>
              <a:t>(Педагогическая мастерская «Детский сад без слез)</a:t>
            </a:r>
          </a:p>
          <a:p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F7AC2B8-FE98-ADB3-E519-43D118D7CFE5}"/>
              </a:ext>
            </a:extLst>
          </p:cNvPr>
          <p:cNvSpPr/>
          <p:nvPr/>
        </p:nvSpPr>
        <p:spPr>
          <a:xfrm>
            <a:off x="135924" y="123568"/>
            <a:ext cx="8853617" cy="6586151"/>
          </a:xfrm>
          <a:prstGeom prst="rect">
            <a:avLst/>
          </a:prstGeom>
          <a:noFill/>
          <a:ln w="5715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975AE2-AC9F-EA06-ECD1-F47CA0C37F95}"/>
              </a:ext>
            </a:extLst>
          </p:cNvPr>
          <p:cNvSpPr txBox="1"/>
          <p:nvPr/>
        </p:nvSpPr>
        <p:spPr>
          <a:xfrm>
            <a:off x="1103378" y="4100477"/>
            <a:ext cx="3548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itchFamily="18" charset="0"/>
              </a:rPr>
              <a:t>Семинары-практикумы, педагогические гостиные, педагогические чтения</a:t>
            </a:r>
          </a:p>
          <a:p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396DC2-4D1A-00E1-891F-C806C8D8BF26}"/>
              </a:ext>
            </a:extLst>
          </p:cNvPr>
          <p:cNvSpPr txBox="1"/>
          <p:nvPr/>
        </p:nvSpPr>
        <p:spPr>
          <a:xfrm>
            <a:off x="5476543" y="2045793"/>
            <a:ext cx="3047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itchFamily="18" charset="0"/>
              </a:rPr>
              <a:t>Открытые показы образовательной деятельности, обмен опытом</a:t>
            </a:r>
          </a:p>
          <a:p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7F69D4-F587-A39E-733D-7F1DF07428A1}"/>
              </a:ext>
            </a:extLst>
          </p:cNvPr>
          <p:cNvSpPr txBox="1"/>
          <p:nvPr/>
        </p:nvSpPr>
        <p:spPr>
          <a:xfrm>
            <a:off x="5623747" y="4890480"/>
            <a:ext cx="3025819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itchFamily="18" charset="0"/>
              </a:rPr>
              <a:t>Трансляция опыта работы на муниципальном уровне: ГО воспитателей с темами: «Интерактивные формы работы с родителями»; «Организация образовательной среды для детей младенческого и раннего возраста» (2025 г.)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ru-RU" sz="1000" dirty="0">
              <a:latin typeface="Comfortaa" pitchFamily="2" charset="0"/>
            </a:endParaRPr>
          </a:p>
        </p:txBody>
      </p:sp>
      <p:pic>
        <p:nvPicPr>
          <p:cNvPr id="18" name="Рисунок 17" descr="Изображение выглядит как черный, темно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8D7D2B-5771-0C2B-8EE2-1328B851826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61" y="4066414"/>
            <a:ext cx="426018" cy="42601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черный, темно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8A73ED-EE77-BE27-8573-BBA0894DB3F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083" y="2125762"/>
            <a:ext cx="476254" cy="476254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черный, темно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AD99D6-97E4-CBC6-CBA8-ADF1E06E02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733" y="5282237"/>
            <a:ext cx="529291" cy="52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6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Скругленный прямоугольник 3">
            <a:extLst>
              <a:ext uri="{FF2B5EF4-FFF2-40B4-BE49-F238E27FC236}">
                <a16:creationId xmlns:a16="http://schemas.microsoft.com/office/drawing/2014/main" id="{414D7632-D407-7090-F544-0F15D18F332B}"/>
              </a:ext>
            </a:extLst>
          </p:cNvPr>
          <p:cNvSpPr/>
          <p:nvPr/>
        </p:nvSpPr>
        <p:spPr>
          <a:xfrm rot="16200000">
            <a:off x="-1068870" y="3472236"/>
            <a:ext cx="4804720" cy="75584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 b="1" dirty="0">
              <a:solidFill>
                <a:schemeClr val="tx1"/>
              </a:solidFill>
              <a:latin typeface="Comfortaa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850" y="1447799"/>
            <a:ext cx="8591550" cy="5143501"/>
          </a:xfrm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21882" y="435640"/>
            <a:ext cx="7100236" cy="7000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Психолого-педагогическое сопровождение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CE9020-5D16-A79D-2AA6-DBB53571D2EE}"/>
              </a:ext>
            </a:extLst>
          </p:cNvPr>
          <p:cNvSpPr txBox="1"/>
          <p:nvPr/>
        </p:nvSpPr>
        <p:spPr>
          <a:xfrm>
            <a:off x="1843238" y="1598039"/>
            <a:ext cx="6783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Изучение потребности семьи</a:t>
            </a:r>
          </a:p>
          <a:p>
            <a:endParaRPr lang="ru-RU" dirty="0"/>
          </a:p>
        </p:txBody>
      </p:sp>
      <p:pic>
        <p:nvPicPr>
          <p:cNvPr id="13" name="Рисунок 12" descr="Изображение выглядит как черный, темно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A788CC-A4DD-91F2-39E8-88FA3D7B08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7" y="1531277"/>
            <a:ext cx="560341" cy="560341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черный, темно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1834400-1406-E760-1DDB-5CA3FA627B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14" y="2456675"/>
            <a:ext cx="560342" cy="56034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812BC7A-DC60-9AED-D7A6-6468528D76F8}"/>
              </a:ext>
            </a:extLst>
          </p:cNvPr>
          <p:cNvSpPr txBox="1"/>
          <p:nvPr/>
        </p:nvSpPr>
        <p:spPr>
          <a:xfrm>
            <a:off x="1843238" y="2526957"/>
            <a:ext cx="5918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Реализация программы адаптации</a:t>
            </a:r>
          </a:p>
          <a:p>
            <a:endParaRPr lang="ru-RU" dirty="0"/>
          </a:p>
        </p:txBody>
      </p:sp>
      <p:pic>
        <p:nvPicPr>
          <p:cNvPr id="18" name="Рисунок 17" descr="Изображение выглядит как черный, темно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7FB5612-3191-947F-490A-BACB23C3D9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49" y="3406178"/>
            <a:ext cx="560341" cy="56034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0B552E-9EC2-F725-5D3B-E541576D41FE}"/>
              </a:ext>
            </a:extLst>
          </p:cNvPr>
          <p:cNvSpPr txBox="1"/>
          <p:nvPr/>
        </p:nvSpPr>
        <p:spPr>
          <a:xfrm>
            <a:off x="1843238" y="3362337"/>
            <a:ext cx="61783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Педагогическое просвещение родителей и педагогов</a:t>
            </a:r>
          </a:p>
          <a:p>
            <a:endParaRPr lang="ru-RU" sz="2200" dirty="0">
              <a:latin typeface="Comfortaa" pitchFamily="2" charset="0"/>
            </a:endParaRPr>
          </a:p>
        </p:txBody>
      </p:sp>
      <p:pic>
        <p:nvPicPr>
          <p:cNvPr id="21" name="Рисунок 20" descr="Изображение выглядит как черный, темно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294CD6-77B6-EFEA-2D57-C0D58035F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78" y="5609487"/>
            <a:ext cx="560341" cy="560341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черный, темно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615BCF-EAB9-4423-A39D-605ADA874C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65" y="4599452"/>
            <a:ext cx="485211" cy="48521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690D2E0-319C-1455-BED6-1542FEC29484}"/>
              </a:ext>
            </a:extLst>
          </p:cNvPr>
          <p:cNvSpPr txBox="1"/>
          <p:nvPr/>
        </p:nvSpPr>
        <p:spPr>
          <a:xfrm>
            <a:off x="1843238" y="4597827"/>
            <a:ext cx="6382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Организация режимных моментов</a:t>
            </a:r>
          </a:p>
          <a:p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C03107-DCB7-B007-41D8-F3587D81F0FD}"/>
              </a:ext>
            </a:extLst>
          </p:cNvPr>
          <p:cNvSpPr txBox="1"/>
          <p:nvPr/>
        </p:nvSpPr>
        <p:spPr>
          <a:xfrm>
            <a:off x="1843238" y="5662382"/>
            <a:ext cx="5857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Наблюдение за детьми</a:t>
            </a:r>
          </a:p>
          <a:p>
            <a:endParaRPr lang="ru-RU" dirty="0"/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5C1C1904-FA61-8F0A-3C6A-BA8DF36DE702}"/>
              </a:ext>
            </a:extLst>
          </p:cNvPr>
          <p:cNvCxnSpPr>
            <a:cxnSpLocks/>
          </p:cNvCxnSpPr>
          <p:nvPr/>
        </p:nvCxnSpPr>
        <p:spPr>
          <a:xfrm>
            <a:off x="1958545" y="2238452"/>
            <a:ext cx="5375190" cy="0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1492E161-A282-919F-3C6D-6B5AA13E7DB8}"/>
              </a:ext>
            </a:extLst>
          </p:cNvPr>
          <p:cNvCxnSpPr>
            <a:cxnSpLocks/>
          </p:cNvCxnSpPr>
          <p:nvPr/>
        </p:nvCxnSpPr>
        <p:spPr>
          <a:xfrm>
            <a:off x="1958545" y="3126079"/>
            <a:ext cx="5375190" cy="0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86B48AC6-3955-BC67-81FC-9D44451DC62A}"/>
              </a:ext>
            </a:extLst>
          </p:cNvPr>
          <p:cNvCxnSpPr>
            <a:cxnSpLocks/>
          </p:cNvCxnSpPr>
          <p:nvPr/>
        </p:nvCxnSpPr>
        <p:spPr>
          <a:xfrm>
            <a:off x="1958545" y="4361755"/>
            <a:ext cx="5375190" cy="0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E12E8F06-49F9-319C-5461-86FB4D74603E}"/>
              </a:ext>
            </a:extLst>
          </p:cNvPr>
          <p:cNvCxnSpPr>
            <a:cxnSpLocks/>
          </p:cNvCxnSpPr>
          <p:nvPr/>
        </p:nvCxnSpPr>
        <p:spPr>
          <a:xfrm>
            <a:off x="1958545" y="5317889"/>
            <a:ext cx="5375190" cy="0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B71E03CB-2E4E-B1A7-20E3-7072CF776656}"/>
              </a:ext>
            </a:extLst>
          </p:cNvPr>
          <p:cNvSpPr/>
          <p:nvPr/>
        </p:nvSpPr>
        <p:spPr>
          <a:xfrm>
            <a:off x="135924" y="123568"/>
            <a:ext cx="8853617" cy="6586151"/>
          </a:xfrm>
          <a:prstGeom prst="rect">
            <a:avLst/>
          </a:prstGeom>
          <a:noFill/>
          <a:ln w="5715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16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408778" y="319226"/>
            <a:ext cx="7259411" cy="10558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fortaa" pitchFamily="2" charset="0"/>
                <a:ea typeface="+mn-ea"/>
                <a:cs typeface="Times New Roman" panose="02020603050405020304" pitchFamily="18" charset="0"/>
              </a:rPr>
              <a:t>Развитие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fortaa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C38B911-2BE5-629A-FD33-9C7BCBE7B254}"/>
              </a:ext>
            </a:extLst>
          </p:cNvPr>
          <p:cNvSpPr/>
          <p:nvPr/>
        </p:nvSpPr>
        <p:spPr>
          <a:xfrm>
            <a:off x="135924" y="123568"/>
            <a:ext cx="8853617" cy="6586151"/>
          </a:xfrm>
          <a:prstGeom prst="rect">
            <a:avLst/>
          </a:prstGeom>
          <a:noFill/>
          <a:ln w="5715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44" y="1480032"/>
            <a:ext cx="2415563" cy="2415563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658" y="1480032"/>
            <a:ext cx="2415563" cy="2415563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416" y="1480032"/>
            <a:ext cx="2405900" cy="24059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805" y="4064012"/>
            <a:ext cx="2543927" cy="25439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739" y="4064012"/>
            <a:ext cx="2467627" cy="24676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1559" y="3148559"/>
            <a:ext cx="560881" cy="5608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6051" y="248923"/>
            <a:ext cx="118272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3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Изображение выглядит как желтый, снимок экран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4F8B40-2401-DCDD-ECE0-1D8DFF48B7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75" y="4736740"/>
            <a:ext cx="1099461" cy="152906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снимок экран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31F3A8B-8ED7-EEC7-A8F6-B477370359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5" y="3243672"/>
            <a:ext cx="1092788" cy="1312839"/>
          </a:xfrm>
          <a:prstGeom prst="rect">
            <a:avLst/>
          </a:prstGeom>
        </p:spPr>
      </p:pic>
      <p:pic>
        <p:nvPicPr>
          <p:cNvPr id="6" name="Рисунок 5" descr="Изображение выглядит как снимок экран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B5FD5B-90F8-D56E-D290-5C6B4FFD3A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75" y="1689273"/>
            <a:ext cx="1092787" cy="1461991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345" y="1666874"/>
            <a:ext cx="8890205" cy="1283102"/>
          </a:xfrm>
        </p:spPr>
        <p:txBody>
          <a:bodyPr/>
          <a:lstStyle/>
          <a:p>
            <a:pPr algn="ctr"/>
            <a:r>
              <a:rPr lang="ru-RU" dirty="0"/>
              <a:t>                      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33425" y="293491"/>
            <a:ext cx="7677150" cy="11720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Формы и направления взаимодействия воспитателей и специалистов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082114" y="1666873"/>
            <a:ext cx="6328461" cy="137310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Консультирование</a:t>
            </a:r>
          </a:p>
          <a:p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Информирование через сайт ДОУ, группа ВК</a:t>
            </a:r>
          </a:p>
          <a:p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Индивидуальные беседы: с заведующим, заместителем</a:t>
            </a:r>
          </a:p>
          <a:p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по УВР, старшим воспитателем, педагогом-психологом</a:t>
            </a:r>
          </a:p>
          <a:p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Знакомство с детским садом и условиями в группе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082114" y="3258688"/>
            <a:ext cx="6328461" cy="1119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Консультирование: педагог-психолог, учитель-логопед</a:t>
            </a:r>
          </a:p>
          <a:p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Индивидуальные беседы</a:t>
            </a:r>
          </a:p>
          <a:p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Наблюдение за детьми, проведение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ППк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082114" y="4596456"/>
            <a:ext cx="6328461" cy="181670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Информирование о жизни детей в группе, повышение педагогической культуры родителей через группу ВК, семейный клуб «Детский сад без слез» в МАХ</a:t>
            </a:r>
          </a:p>
          <a:p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Привлечение родителей к реализации педагогических</a:t>
            </a:r>
          </a:p>
          <a:p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и социальных проектов</a:t>
            </a:r>
          </a:p>
          <a:p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Дополнительные образовательные услуги: общая физическая подготовка: Спортивные танцы, Тхэквондо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D387719-6B2F-057F-33BB-EE1DAF161276}"/>
              </a:ext>
            </a:extLst>
          </p:cNvPr>
          <p:cNvSpPr/>
          <p:nvPr/>
        </p:nvSpPr>
        <p:spPr>
          <a:xfrm>
            <a:off x="135924" y="123568"/>
            <a:ext cx="8853617" cy="6586151"/>
          </a:xfrm>
          <a:prstGeom prst="rect">
            <a:avLst/>
          </a:prstGeom>
          <a:noFill/>
          <a:ln w="5715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Изображение выглядит как черный, темно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D83E02-8775-9E79-92C6-481CFBB235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53" y="1974545"/>
            <a:ext cx="315095" cy="31509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черный, темно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1471E39-5363-53BE-2DAC-4298644D83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44" y="4808145"/>
            <a:ext cx="511917" cy="511917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черный, темно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E0259C1-00F7-E38B-81C4-6BAADE97AF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3526" y="3453425"/>
            <a:ext cx="386755" cy="3867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A655E1-32E5-67E6-1874-C05C3822950D}"/>
              </a:ext>
            </a:extLst>
          </p:cNvPr>
          <p:cNvSpPr txBox="1"/>
          <p:nvPr/>
        </p:nvSpPr>
        <p:spPr>
          <a:xfrm>
            <a:off x="784775" y="2320267"/>
            <a:ext cx="1135817" cy="884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Период оформления документов</a:t>
            </a:r>
          </a:p>
          <a:p>
            <a:endParaRPr lang="ru-RU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0A535D-6A5A-6683-6654-18B6B337CEA3}"/>
              </a:ext>
            </a:extLst>
          </p:cNvPr>
          <p:cNvSpPr txBox="1"/>
          <p:nvPr/>
        </p:nvSpPr>
        <p:spPr>
          <a:xfrm>
            <a:off x="820952" y="3879403"/>
            <a:ext cx="105273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Период адаптации</a:t>
            </a:r>
          </a:p>
          <a:p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EBDBA4-51F0-1239-CB76-808B9F047523}"/>
              </a:ext>
            </a:extLst>
          </p:cNvPr>
          <p:cNvSpPr txBox="1"/>
          <p:nvPr/>
        </p:nvSpPr>
        <p:spPr>
          <a:xfrm>
            <a:off x="733425" y="5299986"/>
            <a:ext cx="1136922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Период </a:t>
            </a:r>
            <a:r>
              <a:rPr lang="ru-RU" sz="1100" b="1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пребывания</a:t>
            </a:r>
            <a:r>
              <a:rPr lang="ru-RU" sz="1050" b="1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 в детском саду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960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002083" y="372654"/>
            <a:ext cx="7377830" cy="10558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Развитие: особенности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РППС для детей </a:t>
            </a:r>
          </a:p>
          <a:p>
            <a:pPr algn="ctr"/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раннего возраста</a:t>
            </a:r>
          </a:p>
        </p:txBody>
      </p:sp>
      <p:pic>
        <p:nvPicPr>
          <p:cNvPr id="1026" name="Picture 2" descr="C:\Users\Пользователь\Desktop\КОНКУРС Ранний возраст 2026 — копия\ФОТО\IMG_00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85" y="1821549"/>
            <a:ext cx="1728133" cy="1640496"/>
          </a:xfrm>
          <a:prstGeom prst="rect">
            <a:avLst/>
          </a:prstGeom>
          <a:ln w="38100">
            <a:solidFill>
              <a:schemeClr val="accent6">
                <a:lumMod val="20000"/>
                <a:lumOff val="8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КОНКУРС Ранний возраст 2026 — копия\ФОТО\IMG_00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876" y="1821548"/>
            <a:ext cx="1935312" cy="1272741"/>
          </a:xfrm>
          <a:prstGeom prst="rect">
            <a:avLst/>
          </a:prstGeom>
          <a:ln w="38100">
            <a:solidFill>
              <a:schemeClr val="accent6">
                <a:lumMod val="20000"/>
                <a:lumOff val="8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ьзователь\Desktop\КОНКУРС Ранний возраст 2026 — копия\ФОТО\IMG_01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002" y="1821548"/>
            <a:ext cx="1919290" cy="1291328"/>
          </a:xfrm>
          <a:prstGeom prst="rect">
            <a:avLst/>
          </a:prstGeom>
          <a:ln w="38100">
            <a:solidFill>
              <a:schemeClr val="accent6">
                <a:lumMod val="20000"/>
                <a:lumOff val="8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Пользователь\Desktop\КОНКУРС Ранний возраст 2026 — копия\ФОТО\IMG_00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85" y="3612334"/>
            <a:ext cx="1728133" cy="1217244"/>
          </a:xfrm>
          <a:prstGeom prst="rect">
            <a:avLst/>
          </a:prstGeom>
          <a:ln w="38100">
            <a:solidFill>
              <a:schemeClr val="accent6">
                <a:lumMod val="20000"/>
                <a:lumOff val="8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Пользователь\Desktop\КОНКУРС Ранний возраст 2026 — копия\ФОТО\IMG_01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106" y="1821549"/>
            <a:ext cx="1991176" cy="1473412"/>
          </a:xfrm>
          <a:prstGeom prst="rect">
            <a:avLst/>
          </a:prstGeom>
          <a:ln w="38100">
            <a:solidFill>
              <a:schemeClr val="accent6">
                <a:lumMod val="20000"/>
                <a:lumOff val="8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Пользователь\Desktop\КОНКУРС Ранний возраст 2026 — копия\ФОТО\IMG_015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002" y="3247535"/>
            <a:ext cx="1919290" cy="1291329"/>
          </a:xfrm>
          <a:prstGeom prst="rect">
            <a:avLst/>
          </a:prstGeom>
          <a:ln w="38100">
            <a:solidFill>
              <a:schemeClr val="accent6">
                <a:lumMod val="20000"/>
                <a:lumOff val="8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Пользователь\Desktop\КОНКУРС Ранний возраст 2026 — копия\ФОТО\IMG_013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0"/>
          <a:stretch/>
        </p:blipFill>
        <p:spPr bwMode="auto">
          <a:xfrm>
            <a:off x="593085" y="4979868"/>
            <a:ext cx="1732329" cy="1313648"/>
          </a:xfrm>
          <a:prstGeom prst="rect">
            <a:avLst/>
          </a:prstGeom>
          <a:ln w="38100">
            <a:solidFill>
              <a:schemeClr val="accent6">
                <a:lumMod val="20000"/>
                <a:lumOff val="8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Пользователь\Desktop\КОНКУРС Ранний возраст 2026 — копия\ФОТО\IMG_013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876" y="5003729"/>
            <a:ext cx="1919290" cy="1289787"/>
          </a:xfrm>
          <a:prstGeom prst="rect">
            <a:avLst/>
          </a:prstGeom>
          <a:ln w="38100">
            <a:solidFill>
              <a:schemeClr val="accent6">
                <a:lumMod val="20000"/>
                <a:lumOff val="8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Пользователь\Desktop\КОНКУРС Ранний возраст 2026 — копия\ФОТО\IMG_017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74"/>
          <a:stretch/>
        </p:blipFill>
        <p:spPr bwMode="auto">
          <a:xfrm>
            <a:off x="4558523" y="4689675"/>
            <a:ext cx="1934681" cy="1603841"/>
          </a:xfrm>
          <a:prstGeom prst="rect">
            <a:avLst/>
          </a:prstGeom>
          <a:ln w="38100">
            <a:solidFill>
              <a:schemeClr val="accent6">
                <a:lumMod val="20000"/>
                <a:lumOff val="8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Пользователь\Desktop\КОНКУРС Ранний возраст 2026 — копия\ФОТО\IMG_003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107" y="3424977"/>
            <a:ext cx="1991176" cy="1367533"/>
          </a:xfrm>
          <a:prstGeom prst="rect">
            <a:avLst/>
          </a:prstGeom>
          <a:ln w="38100">
            <a:solidFill>
              <a:schemeClr val="accent6">
                <a:lumMod val="20000"/>
                <a:lumOff val="8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Пользователь\Desktop\КОНКУРС Ранний возраст 2026 — копия\ФОТО\IMG_020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877" y="3257089"/>
            <a:ext cx="1919290" cy="1603841"/>
          </a:xfrm>
          <a:prstGeom prst="rect">
            <a:avLst/>
          </a:prstGeom>
          <a:ln w="38100">
            <a:solidFill>
              <a:schemeClr val="accent6">
                <a:lumMod val="20000"/>
                <a:lumOff val="8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Пользователь\Desktop\КОНКУРС Ранний возраст 2026 — копия\ФОТО\IMG_015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106" y="4922527"/>
            <a:ext cx="1991176" cy="1367534"/>
          </a:xfrm>
          <a:prstGeom prst="rect">
            <a:avLst/>
          </a:prstGeom>
          <a:ln w="38100">
            <a:solidFill>
              <a:schemeClr val="accent6">
                <a:lumMod val="20000"/>
                <a:lumOff val="8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C38B911-2BE5-629A-FD33-9C7BCBE7B254}"/>
              </a:ext>
            </a:extLst>
          </p:cNvPr>
          <p:cNvSpPr/>
          <p:nvPr/>
        </p:nvSpPr>
        <p:spPr>
          <a:xfrm>
            <a:off x="135924" y="123568"/>
            <a:ext cx="8853617" cy="6586151"/>
          </a:xfrm>
          <a:prstGeom prst="rect">
            <a:avLst/>
          </a:prstGeom>
          <a:noFill/>
          <a:ln w="5715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68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CE572789-7FED-24EB-79C0-9A9DFEC01FE7}"/>
              </a:ext>
            </a:extLst>
          </p:cNvPr>
          <p:cNvSpPr/>
          <p:nvPr/>
        </p:nvSpPr>
        <p:spPr>
          <a:xfrm>
            <a:off x="3344799" y="1925261"/>
            <a:ext cx="2097720" cy="451975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2847932E-4773-E69C-C76D-BD1A199D4058}"/>
              </a:ext>
            </a:extLst>
          </p:cNvPr>
          <p:cNvSpPr/>
          <p:nvPr/>
        </p:nvSpPr>
        <p:spPr>
          <a:xfrm>
            <a:off x="453441" y="1389762"/>
            <a:ext cx="2378610" cy="478443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02595" y="317287"/>
            <a:ext cx="8338809" cy="7294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Авторские дидактические пособия в РППС группы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252" y="1180714"/>
            <a:ext cx="2110229" cy="165889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rcRect l="18308" r="19502" b="42203"/>
          <a:stretch/>
        </p:blipFill>
        <p:spPr>
          <a:xfrm>
            <a:off x="3390787" y="4272497"/>
            <a:ext cx="1995158" cy="2130025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3E454C-E8B9-EFFD-7625-11DA4B8A1FFE}"/>
              </a:ext>
            </a:extLst>
          </p:cNvPr>
          <p:cNvSpPr txBox="1"/>
          <p:nvPr/>
        </p:nvSpPr>
        <p:spPr>
          <a:xfrm>
            <a:off x="701043" y="1417429"/>
            <a:ext cx="1883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Дидактическая (адаптационная) юбка</a:t>
            </a:r>
          </a:p>
          <a:p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115DF9-069B-DF69-18F9-2E79186BCAA6}"/>
              </a:ext>
            </a:extLst>
          </p:cNvPr>
          <p:cNvSpPr txBox="1"/>
          <p:nvPr/>
        </p:nvSpPr>
        <p:spPr>
          <a:xfrm>
            <a:off x="3431114" y="2930970"/>
            <a:ext cx="187324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Дидактическая игра «Любимые игрушки» </a:t>
            </a:r>
          </a:p>
          <a:p>
            <a:pPr algn="ctr"/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для развития речевой активности</a:t>
            </a:r>
          </a:p>
          <a:p>
            <a:endParaRPr lang="ru-RU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98B8581E-010E-570F-E7FB-858360CA6CE8}"/>
              </a:ext>
            </a:extLst>
          </p:cNvPr>
          <p:cNvSpPr/>
          <p:nvPr/>
        </p:nvSpPr>
        <p:spPr>
          <a:xfrm>
            <a:off x="5919666" y="1286886"/>
            <a:ext cx="2769932" cy="44482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611632-B598-75CF-2493-BFCA3A94D448}"/>
              </a:ext>
            </a:extLst>
          </p:cNvPr>
          <p:cNvSpPr txBox="1"/>
          <p:nvPr/>
        </p:nvSpPr>
        <p:spPr>
          <a:xfrm>
            <a:off x="6165680" y="1393057"/>
            <a:ext cx="23663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Многофункциональное дидактическое пособие на развитие сенсорных ощущений «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Бизидомик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»</a:t>
            </a:r>
          </a:p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173" y="2716380"/>
            <a:ext cx="2758385" cy="3753167"/>
          </a:xfrm>
          <a:prstGeom prst="rect">
            <a:avLst/>
          </a:prstGeom>
          <a:ln>
            <a:noFill/>
          </a:ln>
          <a:effectLst/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BBB1E73-9F0F-7D52-328A-B885920CE00F}"/>
              </a:ext>
            </a:extLst>
          </p:cNvPr>
          <p:cNvSpPr/>
          <p:nvPr/>
        </p:nvSpPr>
        <p:spPr>
          <a:xfrm>
            <a:off x="135924" y="123568"/>
            <a:ext cx="8853617" cy="6586151"/>
          </a:xfrm>
          <a:prstGeom prst="rect">
            <a:avLst/>
          </a:prstGeom>
          <a:noFill/>
          <a:ln w="5715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" r="15142"/>
          <a:stretch/>
        </p:blipFill>
        <p:spPr>
          <a:xfrm>
            <a:off x="453441" y="2297664"/>
            <a:ext cx="2390157" cy="403466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5849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2722E6-9BC1-106D-B25F-671A70E10D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23" y="5037028"/>
            <a:ext cx="1707830" cy="1300486"/>
          </a:xfrm>
          <a:prstGeom prst="rect">
            <a:avLst/>
          </a:prstGeom>
        </p:spPr>
      </p:pic>
      <p:pic>
        <p:nvPicPr>
          <p:cNvPr id="6" name="Рисунок 5" descr="Изображение выглядит как логотип, Графика, дизайн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88DB5C-BC23-7EE0-CE06-3A5C25529E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85" y="1618757"/>
            <a:ext cx="1707831" cy="1281828"/>
          </a:xfrm>
          <a:prstGeom prst="rect">
            <a:avLst/>
          </a:prstGeom>
        </p:spPr>
      </p:pic>
      <p:pic>
        <p:nvPicPr>
          <p:cNvPr id="2" name="Рисунок 1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AF5156-C86F-0FAD-C8C4-CF06AB3417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86" y="3385428"/>
            <a:ext cx="1707830" cy="1139774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728" y="1327742"/>
            <a:ext cx="8886497" cy="5320708"/>
          </a:xfrm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31019" y="328560"/>
            <a:ext cx="8081962" cy="7715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Взаимодействие с семьей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486155" y="1468124"/>
            <a:ext cx="6126826" cy="12924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Информационные уголки, буклеты, семейный клуб «Детский сад без слез», консультации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481262" y="3198254"/>
            <a:ext cx="6126826" cy="12535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Анкетирование, опросы, наблюдения, индивидуальные беседы в период поступления в детский сад, общение через формы обратной связи на сайте ДОУ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481262" y="4894048"/>
            <a:ext cx="6126826" cy="15568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Участие в режимных моментах (одевание на прогулку), 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в преобразовании РППС группы, прогулочного участка, совместные творческие дела, семейный клуб, мастер-классы, совместные фотовыставки, группа ВК и в МАХ</a:t>
            </a:r>
          </a:p>
        </p:txBody>
      </p:sp>
      <p:pic>
        <p:nvPicPr>
          <p:cNvPr id="7" name="Рисунок 6" descr="Изображение выглядит как черный, темно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E17F60-9219-0E4C-6B5B-38B6F6D6A8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26" y="4668278"/>
            <a:ext cx="465062" cy="465062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черный, темно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4A4F66-5747-EA92-95E7-FE4E272582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036" y="2968976"/>
            <a:ext cx="416452" cy="416452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черный, темно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B2BB6E-6A77-0E3C-296C-185CE9F118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566" y="1225230"/>
            <a:ext cx="460166" cy="479091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2E63D06-9512-3EA5-805D-8AF7930A6D10}"/>
              </a:ext>
            </a:extLst>
          </p:cNvPr>
          <p:cNvSpPr/>
          <p:nvPr/>
        </p:nvSpPr>
        <p:spPr>
          <a:xfrm>
            <a:off x="135924" y="123568"/>
            <a:ext cx="8853617" cy="6586151"/>
          </a:xfrm>
          <a:prstGeom prst="rect">
            <a:avLst/>
          </a:prstGeom>
          <a:noFill/>
          <a:ln w="5715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B9F25F-4953-94F3-F270-3C32EF60F612}"/>
              </a:ext>
            </a:extLst>
          </p:cNvPr>
          <p:cNvSpPr txBox="1"/>
          <p:nvPr/>
        </p:nvSpPr>
        <p:spPr>
          <a:xfrm>
            <a:off x="702102" y="3649857"/>
            <a:ext cx="1484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Изучение потребности семьи</a:t>
            </a:r>
          </a:p>
          <a:p>
            <a:pPr algn="ctr"/>
            <a:endParaRPr lang="ru-RU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7AE4EE-6DDE-6DE6-CAF3-A807BDDEACE0}"/>
              </a:ext>
            </a:extLst>
          </p:cNvPr>
          <p:cNvSpPr txBox="1"/>
          <p:nvPr/>
        </p:nvSpPr>
        <p:spPr>
          <a:xfrm>
            <a:off x="589821" y="1914536"/>
            <a:ext cx="1616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Повышение педагогической культуры</a:t>
            </a:r>
          </a:p>
          <a:p>
            <a:pPr algn="ctr"/>
            <a:endParaRPr lang="ru-RU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2EC26C-6FBB-A61F-D08B-B48BC4F02451}"/>
              </a:ext>
            </a:extLst>
          </p:cNvPr>
          <p:cNvSpPr txBox="1"/>
          <p:nvPr/>
        </p:nvSpPr>
        <p:spPr>
          <a:xfrm>
            <a:off x="575844" y="5286718"/>
            <a:ext cx="1697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Совместная деятельность и информирование о жизни группы</a:t>
            </a:r>
          </a:p>
          <a:p>
            <a:pPr algn="ctr"/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26527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 descr="Изображение выглядит как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2BCA81-C44B-C186-1B00-D558D4385A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277" y="573109"/>
            <a:ext cx="6584380" cy="10201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746" y="605481"/>
            <a:ext cx="1049170" cy="9877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77868A-28B8-ED2D-5AB2-A9D98E2FD84F}"/>
              </a:ext>
            </a:extLst>
          </p:cNvPr>
          <p:cNvSpPr txBox="1"/>
          <p:nvPr/>
        </p:nvSpPr>
        <p:spPr>
          <a:xfrm>
            <a:off x="1945198" y="675633"/>
            <a:ext cx="62245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Вы получили место в детский сад.</a:t>
            </a:r>
          </a:p>
          <a:p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Чего  в вашей душе больше?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4472C4">
                    <a:lumMod val="75000"/>
                  </a:srgbClr>
                </a:solidFill>
                <a:latin typeface="Comfortaa" pitchFamily="2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4472C4">
                    <a:lumMod val="75000"/>
                  </a:srgbClr>
                </a:solidFill>
                <a:latin typeface="Comfortaa" pitchFamily="2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pic>
        <p:nvPicPr>
          <p:cNvPr id="13" name="Рисунок 12" descr="Изображение выглядит как белый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28B0DA7-83F0-2DF3-194E-27830188BF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39" y="2826455"/>
            <a:ext cx="3336095" cy="332972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D2B17DC-8C57-C3F9-B485-0DC10AB29C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561" y="2826456"/>
            <a:ext cx="3336095" cy="33297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65275B4-9A7A-D76E-72BC-D393E7E52188}"/>
              </a:ext>
            </a:extLst>
          </p:cNvPr>
          <p:cNvSpPr txBox="1"/>
          <p:nvPr/>
        </p:nvSpPr>
        <p:spPr>
          <a:xfrm>
            <a:off x="1682361" y="3076150"/>
            <a:ext cx="224155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</a:rPr>
              <a:t>тревога</a:t>
            </a:r>
          </a:p>
          <a:p>
            <a:pPr>
              <a:spcAft>
                <a:spcPts val="1200"/>
              </a:spcAft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</a:rPr>
              <a:t>беспокойство</a:t>
            </a:r>
          </a:p>
          <a:p>
            <a:pPr>
              <a:spcAft>
                <a:spcPts val="1200"/>
              </a:spcAft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</a:rPr>
              <a:t>страх</a:t>
            </a:r>
          </a:p>
          <a:p>
            <a:pPr>
              <a:spcAft>
                <a:spcPts val="1200"/>
              </a:spcAft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</a:rPr>
              <a:t>волнение</a:t>
            </a:r>
          </a:p>
          <a:p>
            <a:pPr>
              <a:spcAft>
                <a:spcPts val="1200"/>
              </a:spcAft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</a:rPr>
              <a:t>сомнение</a:t>
            </a:r>
          </a:p>
          <a:p>
            <a:pPr>
              <a:spcAft>
                <a:spcPts val="1200"/>
              </a:spcAft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</a:rPr>
              <a:t>переживания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0CFE3CB9-B616-1B55-5EE5-52BC2F18E239}"/>
              </a:ext>
            </a:extLst>
          </p:cNvPr>
          <p:cNvSpPr/>
          <p:nvPr/>
        </p:nvSpPr>
        <p:spPr>
          <a:xfrm>
            <a:off x="1587110" y="3221562"/>
            <a:ext cx="95251" cy="88900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26ACEDF6-D26D-142F-6887-B9853372B9D4}"/>
              </a:ext>
            </a:extLst>
          </p:cNvPr>
          <p:cNvSpPr/>
          <p:nvPr/>
        </p:nvSpPr>
        <p:spPr>
          <a:xfrm>
            <a:off x="1587110" y="3648142"/>
            <a:ext cx="95251" cy="88900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A8BBDFA7-1A5D-201B-E68B-2B5486D56130}"/>
              </a:ext>
            </a:extLst>
          </p:cNvPr>
          <p:cNvSpPr/>
          <p:nvPr/>
        </p:nvSpPr>
        <p:spPr>
          <a:xfrm>
            <a:off x="1587109" y="4084892"/>
            <a:ext cx="95251" cy="88900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D63F08B2-0966-499C-2B4F-CA6D9058D06A}"/>
              </a:ext>
            </a:extLst>
          </p:cNvPr>
          <p:cNvSpPr/>
          <p:nvPr/>
        </p:nvSpPr>
        <p:spPr>
          <a:xfrm>
            <a:off x="1587109" y="4521642"/>
            <a:ext cx="95251" cy="88900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285EC36C-A3C5-0C11-883E-8F91E95FF028}"/>
              </a:ext>
            </a:extLst>
          </p:cNvPr>
          <p:cNvSpPr/>
          <p:nvPr/>
        </p:nvSpPr>
        <p:spPr>
          <a:xfrm>
            <a:off x="1587109" y="4928902"/>
            <a:ext cx="95251" cy="88900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34B501B2-BB67-7D7F-A04D-37D8CA91DC8F}"/>
              </a:ext>
            </a:extLst>
          </p:cNvPr>
          <p:cNvSpPr/>
          <p:nvPr/>
        </p:nvSpPr>
        <p:spPr>
          <a:xfrm>
            <a:off x="1587108" y="5377252"/>
            <a:ext cx="95251" cy="88900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F05BB0-8C27-258E-6C48-37C3F3EA1521}"/>
              </a:ext>
            </a:extLst>
          </p:cNvPr>
          <p:cNvSpPr txBox="1"/>
          <p:nvPr/>
        </p:nvSpPr>
        <p:spPr>
          <a:xfrm>
            <a:off x="5018456" y="3091373"/>
            <a:ext cx="22415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000"/>
              </a:spcAft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</a:rPr>
              <a:t>радость</a:t>
            </a:r>
          </a:p>
          <a:p>
            <a:pPr algn="r">
              <a:spcAft>
                <a:spcPts val="1000"/>
              </a:spcAft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</a:rPr>
              <a:t>счастье</a:t>
            </a:r>
          </a:p>
          <a:p>
            <a:pPr algn="r">
              <a:spcAft>
                <a:spcPts val="1000"/>
              </a:spcAft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</a:rPr>
              <a:t>благополучие</a:t>
            </a:r>
          </a:p>
          <a:p>
            <a:pPr algn="r">
              <a:spcAft>
                <a:spcPts val="1000"/>
              </a:spcAft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</a:rPr>
              <a:t>облегчение</a:t>
            </a:r>
          </a:p>
          <a:p>
            <a:pPr algn="r">
              <a:spcAft>
                <a:spcPts val="1000"/>
              </a:spcAft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</a:rPr>
              <a:t>безмятежность</a:t>
            </a:r>
          </a:p>
          <a:p>
            <a:pPr algn="r">
              <a:spcAft>
                <a:spcPts val="1000"/>
              </a:spcAft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</a:rPr>
              <a:t>уверенность</a:t>
            </a:r>
          </a:p>
          <a:p>
            <a:pPr algn="r">
              <a:spcAft>
                <a:spcPts val="1000"/>
              </a:spcAft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</a:rPr>
              <a:t>спокойствие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B6F8B342-6A66-68D2-C324-7F9FD013C0FE}"/>
              </a:ext>
            </a:extLst>
          </p:cNvPr>
          <p:cNvSpPr/>
          <p:nvPr/>
        </p:nvSpPr>
        <p:spPr>
          <a:xfrm>
            <a:off x="7260006" y="3252369"/>
            <a:ext cx="95251" cy="88900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B42CF716-1289-26AD-28AC-75D7FE2092BF}"/>
              </a:ext>
            </a:extLst>
          </p:cNvPr>
          <p:cNvSpPr/>
          <p:nvPr/>
        </p:nvSpPr>
        <p:spPr>
          <a:xfrm>
            <a:off x="7260006" y="3636497"/>
            <a:ext cx="95251" cy="88900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19270086-3572-0338-1923-103900B35990}"/>
              </a:ext>
            </a:extLst>
          </p:cNvPr>
          <p:cNvSpPr/>
          <p:nvPr/>
        </p:nvSpPr>
        <p:spPr>
          <a:xfrm>
            <a:off x="7260005" y="4047578"/>
            <a:ext cx="95251" cy="88900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9C18ACD6-3F15-1A67-1574-C4193F5FE0E9}"/>
              </a:ext>
            </a:extLst>
          </p:cNvPr>
          <p:cNvSpPr/>
          <p:nvPr/>
        </p:nvSpPr>
        <p:spPr>
          <a:xfrm>
            <a:off x="7260005" y="4467806"/>
            <a:ext cx="95251" cy="88900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D534372A-E104-FC26-885A-D279233DC454}"/>
              </a:ext>
            </a:extLst>
          </p:cNvPr>
          <p:cNvSpPr/>
          <p:nvPr/>
        </p:nvSpPr>
        <p:spPr>
          <a:xfrm>
            <a:off x="7260005" y="4843584"/>
            <a:ext cx="95251" cy="88900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BE7A0676-3E97-1F7E-B4B0-7354BBC9B8D3}"/>
              </a:ext>
            </a:extLst>
          </p:cNvPr>
          <p:cNvSpPr/>
          <p:nvPr/>
        </p:nvSpPr>
        <p:spPr>
          <a:xfrm>
            <a:off x="7260005" y="5258154"/>
            <a:ext cx="95251" cy="88900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503435E8-E23F-C10E-722A-99CB872B0DBB}"/>
              </a:ext>
            </a:extLst>
          </p:cNvPr>
          <p:cNvSpPr/>
          <p:nvPr/>
        </p:nvSpPr>
        <p:spPr>
          <a:xfrm>
            <a:off x="7260005" y="5644293"/>
            <a:ext cx="95251" cy="88900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 descr="Изображение выглядит как творческий подход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0F9712B-F434-65EA-6BD6-B1B61FE2D6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51775">
            <a:off x="3068733" y="1909777"/>
            <a:ext cx="1180382" cy="494372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ворческий подход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88C5B5-BC01-FDD3-77B0-78C30F0AA3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60">
            <a:off x="4703167" y="1908382"/>
            <a:ext cx="1187045" cy="497162"/>
          </a:xfrm>
          <a:prstGeom prst="rect">
            <a:avLst/>
          </a:prstGeom>
        </p:spPr>
      </p:pic>
      <p:pic>
        <p:nvPicPr>
          <p:cNvPr id="8" name="Рисунок 7" descr="Изображение выглядит как графическая вставка, Графика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3D1737-ADC5-FE75-3029-FB4C820059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217">
            <a:off x="7759770" y="1747843"/>
            <a:ext cx="663771" cy="1077254"/>
          </a:xfrm>
          <a:prstGeom prst="rect">
            <a:avLst/>
          </a:prstGeom>
        </p:spPr>
      </p:pic>
      <p:pic>
        <p:nvPicPr>
          <p:cNvPr id="9" name="Рисунок 8" descr="Изображение выглядит как графическая вставка, Графика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3BA54E-DB9D-8940-466D-85208A1A337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8196">
            <a:off x="682228" y="1791786"/>
            <a:ext cx="644672" cy="989369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CD8DB68-E731-C952-E157-BADEC576E2F2}"/>
              </a:ext>
            </a:extLst>
          </p:cNvPr>
          <p:cNvSpPr/>
          <p:nvPr/>
        </p:nvSpPr>
        <p:spPr>
          <a:xfrm>
            <a:off x="135924" y="123568"/>
            <a:ext cx="8853617" cy="6586151"/>
          </a:xfrm>
          <a:prstGeom prst="rect">
            <a:avLst/>
          </a:prstGeom>
          <a:noFill/>
          <a:ln w="5715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 descr="Изображение выглядит как черный, темно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B6B300-0737-E865-5E94-2C062FDA8E3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035" y="3015045"/>
            <a:ext cx="474648" cy="47464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черный, темно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B324FB5-F871-EA20-CB6D-200C565CC3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649" y="3015045"/>
            <a:ext cx="464865" cy="46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73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Скругленный прямоугольник 3">
            <a:extLst>
              <a:ext uri="{FF2B5EF4-FFF2-40B4-BE49-F238E27FC236}">
                <a16:creationId xmlns:a16="http://schemas.microsoft.com/office/drawing/2014/main" id="{414D7632-D407-7090-F544-0F15D18F332B}"/>
              </a:ext>
            </a:extLst>
          </p:cNvPr>
          <p:cNvSpPr/>
          <p:nvPr/>
        </p:nvSpPr>
        <p:spPr>
          <a:xfrm rot="16200000">
            <a:off x="-1068870" y="3472236"/>
            <a:ext cx="4804720" cy="75584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 b="1" dirty="0">
              <a:solidFill>
                <a:prstClr val="black"/>
              </a:solidFill>
              <a:latin typeface="Comfortaa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850" y="1447799"/>
            <a:ext cx="8591550" cy="5143501"/>
          </a:xfrm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21882" y="435640"/>
            <a:ext cx="7100236" cy="7000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omfortaa" pitchFamily="2" charset="0"/>
                <a:cs typeface="Times New Roman" panose="02020603050405020304" pitchFamily="18" charset="0"/>
              </a:rPr>
              <a:t>Семейный клуб «Детский сад без слез»</a:t>
            </a:r>
            <a:endParaRPr lang="ru-RU" sz="2200" b="1" dirty="0">
              <a:solidFill>
                <a:prstClr val="black">
                  <a:lumMod val="85000"/>
                  <a:lumOff val="15000"/>
                </a:prstClr>
              </a:solidFill>
              <a:latin typeface="Comfortaa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CE9020-5D16-A79D-2AA6-DBB53571D2EE}"/>
              </a:ext>
            </a:extLst>
          </p:cNvPr>
          <p:cNvSpPr txBox="1"/>
          <p:nvPr/>
        </p:nvSpPr>
        <p:spPr>
          <a:xfrm>
            <a:off x="1843238" y="1598039"/>
            <a:ext cx="6783859" cy="735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Comfortaa" charset="0"/>
                <a:ea typeface="Calibri"/>
                <a:cs typeface="Times New Roman"/>
              </a:rPr>
              <a:t>Снижение тревожности и неопределенности</a:t>
            </a:r>
            <a:endParaRPr lang="ru-RU" sz="1400" dirty="0">
              <a:latin typeface="Comfortaa" charset="0"/>
              <a:ea typeface="Calibri"/>
              <a:cs typeface="Times New Roman"/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3" name="Рисунок 12" descr="Изображение выглядит как черный, темно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A788CC-A4DD-91F2-39E8-88FA3D7B08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7" y="1531277"/>
            <a:ext cx="560341" cy="560341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черный, темно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1834400-1406-E760-1DDB-5CA3FA627B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14" y="2456675"/>
            <a:ext cx="560342" cy="56034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812BC7A-DC60-9AED-D7A6-6468528D76F8}"/>
              </a:ext>
            </a:extLst>
          </p:cNvPr>
          <p:cNvSpPr txBox="1"/>
          <p:nvPr/>
        </p:nvSpPr>
        <p:spPr>
          <a:xfrm>
            <a:off x="1843238" y="2526957"/>
            <a:ext cx="61783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Comfortaa" charset="0"/>
                <a:ea typeface="Calibri"/>
              </a:rPr>
              <a:t>Формирование позитивного первого впечатления</a:t>
            </a:r>
            <a:endParaRPr lang="ru-RU" sz="1200" dirty="0">
              <a:solidFill>
                <a:prstClr val="black"/>
              </a:solidFill>
              <a:latin typeface="Comfortaa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0B552E-9EC2-F725-5D3B-E541576D41FE}"/>
              </a:ext>
            </a:extLst>
          </p:cNvPr>
          <p:cNvSpPr txBox="1"/>
          <p:nvPr/>
        </p:nvSpPr>
        <p:spPr>
          <a:xfrm>
            <a:off x="1843238" y="3362337"/>
            <a:ext cx="61783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Comfortaa" charset="0"/>
                <a:ea typeface="Calibri"/>
              </a:rPr>
              <a:t>Подготовка ребенка к адаптации</a:t>
            </a:r>
            <a:endParaRPr lang="ru-RU" sz="1600" dirty="0">
              <a:solidFill>
                <a:prstClr val="black"/>
              </a:solidFill>
              <a:latin typeface="Comfortaa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90D2E0-319C-1455-BED6-1542FEC29484}"/>
              </a:ext>
            </a:extLst>
          </p:cNvPr>
          <p:cNvSpPr txBox="1"/>
          <p:nvPr/>
        </p:nvSpPr>
        <p:spPr>
          <a:xfrm>
            <a:off x="1958544" y="4415127"/>
            <a:ext cx="63822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Comfortaa" charset="0"/>
                <a:ea typeface="Calibri"/>
              </a:rPr>
              <a:t>Создание </a:t>
            </a:r>
            <a:r>
              <a:rPr lang="ru-RU" sz="1600" dirty="0">
                <a:latin typeface="Comfortaa" charset="0"/>
                <a:ea typeface="Calibri"/>
              </a:rPr>
              <a:t>партнерских отношений</a:t>
            </a:r>
            <a:endParaRPr lang="ru-RU" sz="1600" dirty="0">
              <a:solidFill>
                <a:srgbClr val="E7E6E6">
                  <a:lumMod val="25000"/>
                </a:srgbClr>
              </a:solidFill>
              <a:latin typeface="Comfortaa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C03107-DCB7-B007-41D8-F3587D81F0FD}"/>
              </a:ext>
            </a:extLst>
          </p:cNvPr>
          <p:cNvSpPr txBox="1"/>
          <p:nvPr/>
        </p:nvSpPr>
        <p:spPr>
          <a:xfrm>
            <a:off x="1958545" y="5420484"/>
            <a:ext cx="58571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Comfortaa" charset="0"/>
                <a:ea typeface="Calibri"/>
              </a:rPr>
              <a:t>Получение ценной информации</a:t>
            </a:r>
            <a:endParaRPr lang="ru-RU" sz="1200" dirty="0">
              <a:solidFill>
                <a:prstClr val="black"/>
              </a:solidFill>
              <a:latin typeface="Comfortaa" charset="0"/>
            </a:endParaRP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5C1C1904-FA61-8F0A-3C6A-BA8DF36DE702}"/>
              </a:ext>
            </a:extLst>
          </p:cNvPr>
          <p:cNvCxnSpPr>
            <a:cxnSpLocks/>
          </p:cNvCxnSpPr>
          <p:nvPr/>
        </p:nvCxnSpPr>
        <p:spPr>
          <a:xfrm>
            <a:off x="1958545" y="2238452"/>
            <a:ext cx="5375190" cy="0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1492E161-A282-919F-3C6D-6B5AA13E7DB8}"/>
              </a:ext>
            </a:extLst>
          </p:cNvPr>
          <p:cNvCxnSpPr>
            <a:cxnSpLocks/>
          </p:cNvCxnSpPr>
          <p:nvPr/>
        </p:nvCxnSpPr>
        <p:spPr>
          <a:xfrm>
            <a:off x="1958545" y="3126079"/>
            <a:ext cx="5375190" cy="0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86B48AC6-3955-BC67-81FC-9D44451DC62A}"/>
              </a:ext>
            </a:extLst>
          </p:cNvPr>
          <p:cNvCxnSpPr>
            <a:cxnSpLocks/>
          </p:cNvCxnSpPr>
          <p:nvPr/>
        </p:nvCxnSpPr>
        <p:spPr>
          <a:xfrm>
            <a:off x="1958545" y="4095055"/>
            <a:ext cx="5375190" cy="0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E12E8F06-49F9-319C-5461-86FB4D74603E}"/>
              </a:ext>
            </a:extLst>
          </p:cNvPr>
          <p:cNvCxnSpPr>
            <a:cxnSpLocks/>
          </p:cNvCxnSpPr>
          <p:nvPr/>
        </p:nvCxnSpPr>
        <p:spPr>
          <a:xfrm>
            <a:off x="1958545" y="5013089"/>
            <a:ext cx="5375190" cy="0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B71E03CB-2E4E-B1A7-20E3-7072CF776656}"/>
              </a:ext>
            </a:extLst>
          </p:cNvPr>
          <p:cNvSpPr/>
          <p:nvPr/>
        </p:nvSpPr>
        <p:spPr>
          <a:xfrm>
            <a:off x="135924" y="123568"/>
            <a:ext cx="8853617" cy="6586151"/>
          </a:xfrm>
          <a:prstGeom prst="rect">
            <a:avLst/>
          </a:prstGeom>
          <a:noFill/>
          <a:ln w="5715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ED7D31"/>
              </a:solidFill>
            </a:endParaRPr>
          </a:p>
        </p:txBody>
      </p:sp>
      <p:pic>
        <p:nvPicPr>
          <p:cNvPr id="20" name="Рисунок 19" descr="Изображение выглядит как черный, темно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E17F60-9219-0E4C-6B5B-38B6F6D6A8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04" y="4351873"/>
            <a:ext cx="465062" cy="465062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черный, темно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E0259C1-00F7-E38B-81C4-6BAADE97AF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1882" y="3362337"/>
            <a:ext cx="386755" cy="38675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14" y="5257179"/>
            <a:ext cx="459937" cy="50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106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BBDC118-936A-A47F-708F-83A7DCE354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1624" y="4074052"/>
            <a:ext cx="3883505" cy="5796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C7EB57-D549-7E89-8CE4-941DDFC0EF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1627" y="1316532"/>
            <a:ext cx="3883505" cy="75545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767DDB-ED24-6F13-FC99-B71B26410D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32" y="4032268"/>
            <a:ext cx="3414479" cy="8133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69A542-A1DE-4724-5D6E-9C8CB8C79F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32" y="1311040"/>
            <a:ext cx="3414479" cy="755451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600332" y="388833"/>
            <a:ext cx="7924800" cy="80486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Удовлетворенность родителей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4D6E62-F5DA-1D46-2568-78A0CBB90A27}"/>
              </a:ext>
            </a:extLst>
          </p:cNvPr>
          <p:cNvSpPr txBox="1"/>
          <p:nvPr/>
        </p:nvSpPr>
        <p:spPr>
          <a:xfrm>
            <a:off x="4759151" y="4128106"/>
            <a:ext cx="3371595" cy="528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omfortaa" pitchFamily="2" charset="0"/>
                <a:cs typeface="Times New Roman" panose="02020603050405020304" pitchFamily="18" charset="0"/>
              </a:rPr>
              <a:t>Удовлетворяет ли Вас компетентность и доброжелательность в Вашей группе - количество</a:t>
            </a:r>
          </a:p>
        </p:txBody>
      </p:sp>
      <p:sp>
        <p:nvSpPr>
          <p:cNvPr id="16" name="Текст 4">
            <a:extLst>
              <a:ext uri="{FF2B5EF4-FFF2-40B4-BE49-F238E27FC236}">
                <a16:creationId xmlns:a16="http://schemas.microsoft.com/office/drawing/2014/main" id="{F24C37B3-8045-8484-ABF1-88EFFA818FF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84112" y="1441088"/>
            <a:ext cx="3705485" cy="58027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050" b="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Удовлетворяет ли Вас качество предоставления образовательных услуг - количество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C24617E7-14DB-D8B2-D624-6C3DA0799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8998" y="1441088"/>
            <a:ext cx="3058298" cy="757127"/>
          </a:xfrm>
        </p:spPr>
        <p:txBody>
          <a:bodyPr>
            <a:noAutofit/>
          </a:bodyPr>
          <a:lstStyle/>
          <a:p>
            <a:pPr algn="ctr"/>
            <a:r>
              <a:rPr lang="ru-RU" sz="1050" b="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Удовлетворяет ли Вас качество присмотра и ухода за детьми в Вашей группе - количество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326C12-CC18-A9CE-50BB-1A9C1EE3654D}"/>
              </a:ext>
            </a:extLst>
          </p:cNvPr>
          <p:cNvSpPr txBox="1"/>
          <p:nvPr/>
        </p:nvSpPr>
        <p:spPr>
          <a:xfrm>
            <a:off x="817615" y="4128106"/>
            <a:ext cx="3197196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mfortaa" pitchFamily="2" charset="0"/>
                <a:cs typeface="Times New Roman" panose="02020603050405020304" pitchFamily="18" charset="0"/>
              </a:rPr>
              <a:t>Удовлетворяет ли Вас качество и полнота информации о деятельности дошкольной образовательной организации - количество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D08AA9A-90B5-4F0C-4FAE-F8D4F2A4B598}"/>
              </a:ext>
            </a:extLst>
          </p:cNvPr>
          <p:cNvSpPr/>
          <p:nvPr/>
        </p:nvSpPr>
        <p:spPr>
          <a:xfrm>
            <a:off x="135924" y="123568"/>
            <a:ext cx="8853617" cy="6586151"/>
          </a:xfrm>
          <a:prstGeom prst="rect">
            <a:avLst/>
          </a:prstGeom>
          <a:noFill/>
          <a:ln w="5715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Изображение выглядит как круг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831CE5-B49D-0BF7-687B-737BEB6B42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18" y="2880845"/>
            <a:ext cx="847433" cy="4687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круг, Графика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75568E-C814-4444-5E41-535D441A13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880" y="2317317"/>
            <a:ext cx="1522666" cy="152384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круг, Графика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1B9DE43-018E-42F0-5D9E-7713DB4031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045" y="2320977"/>
            <a:ext cx="1522666" cy="152384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круг, Графика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CD77CA-A0C1-950E-6C19-2E36644259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880" y="5068062"/>
            <a:ext cx="1522666" cy="1523842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круг, Графика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DFC84A-8F89-1F8B-0561-94B33EC8D7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203" y="5068062"/>
            <a:ext cx="1522666" cy="152384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163CD54-D627-9D39-AF14-5B7618ECEB96}"/>
              </a:ext>
            </a:extLst>
          </p:cNvPr>
          <p:cNvSpPr txBox="1"/>
          <p:nvPr/>
        </p:nvSpPr>
        <p:spPr>
          <a:xfrm>
            <a:off x="2229267" y="2082042"/>
            <a:ext cx="3403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Comfortaa" pitchFamily="2" charset="0"/>
              </a:rPr>
              <a:t>1%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C6BE12-7028-3CCE-AA38-C7FBA6975CE5}"/>
              </a:ext>
            </a:extLst>
          </p:cNvPr>
          <p:cNvSpPr txBox="1"/>
          <p:nvPr/>
        </p:nvSpPr>
        <p:spPr>
          <a:xfrm>
            <a:off x="1234773" y="2949528"/>
            <a:ext cx="564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Comfortaa" pitchFamily="2" charset="0"/>
              </a:rPr>
              <a:t>99%</a:t>
            </a:r>
          </a:p>
          <a:p>
            <a:endParaRPr lang="ru-RU" sz="1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605C3B-B633-676E-5C40-6B7E2BC28E5B}"/>
              </a:ext>
            </a:extLst>
          </p:cNvPr>
          <p:cNvSpPr txBox="1"/>
          <p:nvPr/>
        </p:nvSpPr>
        <p:spPr>
          <a:xfrm>
            <a:off x="6431596" y="2091744"/>
            <a:ext cx="3403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Comfortaa" pitchFamily="2" charset="0"/>
              </a:rPr>
              <a:t>1%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81262D-0EC3-C3B0-4E6F-0DFC4190C9AD}"/>
              </a:ext>
            </a:extLst>
          </p:cNvPr>
          <p:cNvSpPr txBox="1"/>
          <p:nvPr/>
        </p:nvSpPr>
        <p:spPr>
          <a:xfrm>
            <a:off x="5437102" y="2959230"/>
            <a:ext cx="564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Comfortaa" pitchFamily="2" charset="0"/>
              </a:rPr>
              <a:t>99%</a:t>
            </a:r>
          </a:p>
          <a:p>
            <a:endParaRPr lang="ru-RU" sz="1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D6ADEC-A4E4-DF3F-D3A6-E18A54C379D8}"/>
              </a:ext>
            </a:extLst>
          </p:cNvPr>
          <p:cNvSpPr txBox="1"/>
          <p:nvPr/>
        </p:nvSpPr>
        <p:spPr>
          <a:xfrm>
            <a:off x="2229267" y="4851498"/>
            <a:ext cx="3403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Comfortaa" pitchFamily="2" charset="0"/>
              </a:rPr>
              <a:t>1%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7FFD5F-4BE6-1F95-9CB1-664063CABB70}"/>
              </a:ext>
            </a:extLst>
          </p:cNvPr>
          <p:cNvSpPr txBox="1"/>
          <p:nvPr/>
        </p:nvSpPr>
        <p:spPr>
          <a:xfrm>
            <a:off x="1234773" y="5718984"/>
            <a:ext cx="564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Comfortaa" pitchFamily="2" charset="0"/>
              </a:rPr>
              <a:t>99%</a:t>
            </a:r>
          </a:p>
          <a:p>
            <a:endParaRPr lang="ru-RU" sz="1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99C2CE-7CB4-7C2D-09D3-453CDEA75D2C}"/>
              </a:ext>
            </a:extLst>
          </p:cNvPr>
          <p:cNvSpPr txBox="1"/>
          <p:nvPr/>
        </p:nvSpPr>
        <p:spPr>
          <a:xfrm>
            <a:off x="6410593" y="4833637"/>
            <a:ext cx="3403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Comfortaa" pitchFamily="2" charset="0"/>
              </a:rPr>
              <a:t>1%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9755B7E-7093-62DF-E66B-567CE0EA1744}"/>
              </a:ext>
            </a:extLst>
          </p:cNvPr>
          <p:cNvSpPr txBox="1"/>
          <p:nvPr/>
        </p:nvSpPr>
        <p:spPr>
          <a:xfrm>
            <a:off x="5416099" y="5701123"/>
            <a:ext cx="564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2">
                    <a:lumMod val="50000"/>
                  </a:schemeClr>
                </a:solidFill>
                <a:latin typeface="Comfortaa" pitchFamily="2" charset="0"/>
              </a:rPr>
              <a:t>99%</a:t>
            </a:r>
          </a:p>
          <a:p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345204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1358696"/>
            <a:ext cx="8496300" cy="5137353"/>
          </a:xfrm>
        </p:spPr>
        <p:txBody>
          <a:bodyPr/>
          <a:lstStyle/>
          <a:p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67265" y="393334"/>
            <a:ext cx="7741508" cy="10634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Информационное обеспечение</a:t>
            </a:r>
          </a:p>
          <a:p>
            <a:pPr algn="ctr"/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 образовательного процесса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36F1AE4-C40F-76E2-C4BD-68D8709E1022}"/>
              </a:ext>
            </a:extLst>
          </p:cNvPr>
          <p:cNvSpPr/>
          <p:nvPr/>
        </p:nvSpPr>
        <p:spPr>
          <a:xfrm>
            <a:off x="135924" y="123568"/>
            <a:ext cx="8853617" cy="6586151"/>
          </a:xfrm>
          <a:prstGeom prst="rect">
            <a:avLst/>
          </a:prstGeom>
          <a:noFill/>
          <a:ln w="5715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AFCBF8-4343-DC19-48A5-E04ED2E1F6E1}"/>
              </a:ext>
            </a:extLst>
          </p:cNvPr>
          <p:cNvSpPr txBox="1"/>
          <p:nvPr/>
        </p:nvSpPr>
        <p:spPr>
          <a:xfrm>
            <a:off x="1512569" y="1591089"/>
            <a:ext cx="1761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tx1"/>
                </a:solidFill>
                <a:latin typeface="Comfortaa" pitchFamily="2" charset="0"/>
                <a:cs typeface="Times New Roman" panose="02020603050405020304" pitchFamily="18" charset="0"/>
              </a:rPr>
              <a:t>сайт ДОУ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379B28-62C5-B9B4-7FB6-02E941B15B23}"/>
              </a:ext>
            </a:extLst>
          </p:cNvPr>
          <p:cNvSpPr txBox="1"/>
          <p:nvPr/>
        </p:nvSpPr>
        <p:spPr>
          <a:xfrm>
            <a:off x="5287544" y="1589152"/>
            <a:ext cx="2393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omfortaa" pitchFamily="2" charset="0"/>
                <a:cs typeface="Times New Roman" panose="02020603050405020304" pitchFamily="18" charset="0"/>
              </a:rPr>
              <a:t>группа ВК и МАХ</a:t>
            </a:r>
          </a:p>
        </p:txBody>
      </p:sp>
      <p:pic>
        <p:nvPicPr>
          <p:cNvPr id="12" name="Рисунок 11" descr="Изображение выглядит как черный, темно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C0CB30-09F5-A253-B8C9-868F97770D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044" y="1649992"/>
            <a:ext cx="251525" cy="251525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логотип, символ, График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0F4ED52-5B45-C55E-92F0-A6E5505534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11912"/>
            <a:ext cx="344737" cy="344737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Графика, круг, графический дизайн, Красочност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E744F3-FE83-48B6-DEAF-16CDEE8A0A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610" y="1619363"/>
            <a:ext cx="344737" cy="34473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текст, снимок экрана, Мобильный телефон, мультимеди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30CCF8-A6F3-F977-2552-19CE596FB6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42" y="2087209"/>
            <a:ext cx="2196083" cy="4277613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текст, Человеческое лицо, Мобильный телефон, Мобиль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E324EEF-44F4-021A-14A7-069EA81562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774" y="2126708"/>
            <a:ext cx="2196083" cy="4277612"/>
          </a:xfrm>
          <a:prstGeom prst="rect">
            <a:avLst/>
          </a:prstGeom>
        </p:spPr>
      </p:pic>
      <p:pic>
        <p:nvPicPr>
          <p:cNvPr id="3074" name="Picture 2" descr="C:\Users\Пользователь\Desktop\22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691" y="3416643"/>
            <a:ext cx="1689323" cy="1689323"/>
          </a:xfrm>
          <a:prstGeom prst="rect">
            <a:avLst/>
          </a:prstGeom>
          <a:ln w="57150">
            <a:solidFill>
              <a:schemeClr val="tx2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3B0FD9-1283-5DC6-4A05-42578D9DC7D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051" t="3704" r="4040" b="5387"/>
          <a:stretch/>
        </p:blipFill>
        <p:spPr>
          <a:xfrm>
            <a:off x="6371388" y="3299252"/>
            <a:ext cx="1806713" cy="1806713"/>
          </a:xfrm>
          <a:prstGeom prst="rect">
            <a:avLst/>
          </a:prstGeom>
          <a:ln w="57150"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5270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735291" y="5156745"/>
            <a:ext cx="2507047" cy="128670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omfortaa" pitchFamily="2" charset="0"/>
                <a:cs typeface="Times New Roman" pitchFamily="18" charset="0"/>
              </a:rPr>
              <a:t>С марта 2024 года выпускается 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fortaa" pitchFamily="2" charset="0"/>
                <a:cs typeface="Times New Roman" pitchFamily="18" charset="0"/>
              </a:rPr>
              <a:t>газета </a:t>
            </a:r>
          </a:p>
          <a:p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omfortaa" pitchFamily="2" charset="0"/>
                <a:cs typeface="Times New Roman" pitchFamily="18" charset="0"/>
              </a:rPr>
              <a:t>для родителей 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fortaa" pitchFamily="2" charset="0"/>
                <a:cs typeface="Times New Roman" pitchFamily="18" charset="0"/>
              </a:rPr>
              <a:t>«Детский сад без слез»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024055" y="1548440"/>
            <a:ext cx="2963148" cy="12598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omfortaa" pitchFamily="2" charset="0"/>
                <a:cs typeface="Times New Roman" pitchFamily="18" charset="0"/>
              </a:rPr>
              <a:t>Для педагогов создан 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fortaa" pitchFamily="2" charset="0"/>
                <a:cs typeface="Times New Roman" pitchFamily="18" charset="0"/>
              </a:rPr>
              <a:t>каталог </a:t>
            </a:r>
          </a:p>
          <a:p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fortaa" pitchFamily="2" charset="0"/>
                <a:cs typeface="Times New Roman" pitchFamily="18" charset="0"/>
              </a:rPr>
              <a:t>«Хочу поделиться»</a:t>
            </a:r>
          </a:p>
          <a:p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omfortaa" pitchFamily="2" charset="0"/>
                <a:cs typeface="Times New Roman" pitchFamily="18" charset="0"/>
              </a:rPr>
              <a:t>по направлениям деятельности с марта 2024 г</a:t>
            </a:r>
            <a:r>
              <a:rPr lang="ru-RU" sz="1200" dirty="0">
                <a:solidFill>
                  <a:schemeClr val="tx1"/>
                </a:solidFill>
                <a:latin typeface="Comfortaa" pitchFamily="2" charset="0"/>
                <a:cs typeface="Times New Roman" pitchFamily="18" charset="0"/>
              </a:rPr>
              <a:t>.</a:t>
            </a:r>
          </a:p>
        </p:txBody>
      </p:sp>
      <p:pic>
        <p:nvPicPr>
          <p:cNvPr id="1030" name="Picture 6" descr="C:\Users\Пользователь\Desktop\Снимок экрана 2026-02-09 1727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497" y="2980229"/>
            <a:ext cx="1297359" cy="183615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511" y="1547941"/>
            <a:ext cx="1268198" cy="1268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310" y="5177960"/>
            <a:ext cx="1265491" cy="1265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510C8FF-254C-F4BC-C7AD-326BD93166E6}"/>
              </a:ext>
            </a:extLst>
          </p:cNvPr>
          <p:cNvSpPr/>
          <p:nvPr/>
        </p:nvSpPr>
        <p:spPr>
          <a:xfrm>
            <a:off x="135924" y="123568"/>
            <a:ext cx="8853617" cy="6586151"/>
          </a:xfrm>
          <a:prstGeom prst="rect">
            <a:avLst/>
          </a:prstGeom>
          <a:noFill/>
          <a:ln w="5715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B418F8-3B66-6E48-E5DC-AEC2015646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93644">
            <a:off x="555829" y="1566796"/>
            <a:ext cx="2181963" cy="2755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D4D24241-D1FC-AAE6-1963-E83158CF56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 rot="765457">
            <a:off x="1539156" y="2208279"/>
            <a:ext cx="2129620" cy="2807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3">
            <a:extLst>
              <a:ext uri="{FF2B5EF4-FFF2-40B4-BE49-F238E27FC236}">
                <a16:creationId xmlns:a16="http://schemas.microsoft.com/office/drawing/2014/main" id="{EB16542B-E58E-A138-E262-5E2BA897A863}"/>
              </a:ext>
            </a:extLst>
          </p:cNvPr>
          <p:cNvSpPr/>
          <p:nvPr/>
        </p:nvSpPr>
        <p:spPr>
          <a:xfrm>
            <a:off x="667265" y="393334"/>
            <a:ext cx="7741508" cy="7434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Информационно-просветительская среда</a:t>
            </a:r>
          </a:p>
        </p:txBody>
      </p:sp>
      <p:pic>
        <p:nvPicPr>
          <p:cNvPr id="1028" name="Picture 4" descr="C:\Users\Пользователь\Desktop\Снимок экрана 2026-02-09 17284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344" y="3261898"/>
            <a:ext cx="1401672" cy="198272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Пользователь\Desktop\Снимок экрана 2026-02-09 17275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469" y="3825017"/>
            <a:ext cx="1410687" cy="198272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Пользователь\Desktop\титульник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957" y="4346170"/>
            <a:ext cx="1417565" cy="198272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82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21751" y="505429"/>
            <a:ext cx="8081962" cy="10061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Результативность работы с детьми раннего возраста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CEF77A-BC4A-C4CF-4E4E-02786CD29007}"/>
              </a:ext>
            </a:extLst>
          </p:cNvPr>
          <p:cNvSpPr txBox="1"/>
          <p:nvPr/>
        </p:nvSpPr>
        <p:spPr>
          <a:xfrm>
            <a:off x="1733657" y="2062637"/>
            <a:ext cx="1433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Comfortaa" pitchFamily="2" charset="0"/>
                <a:cs typeface="Times New Roman" panose="02020603050405020304" pitchFamily="18" charset="0"/>
              </a:rPr>
              <a:t>2024-2025 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FF66D5-9D26-2D25-7DE9-FC6633AE95F2}"/>
              </a:ext>
            </a:extLst>
          </p:cNvPr>
          <p:cNvSpPr txBox="1"/>
          <p:nvPr/>
        </p:nvSpPr>
        <p:spPr>
          <a:xfrm>
            <a:off x="6067168" y="2062637"/>
            <a:ext cx="1383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Comfortaa" pitchFamily="2" charset="0"/>
                <a:cs typeface="Times New Roman" panose="02020603050405020304" pitchFamily="18" charset="0"/>
              </a:rPr>
              <a:t>2025-2026</a:t>
            </a:r>
          </a:p>
          <a:p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0CC8DE8-C9B3-AD12-59A8-E5B507AFA67C}"/>
              </a:ext>
            </a:extLst>
          </p:cNvPr>
          <p:cNvSpPr/>
          <p:nvPr/>
        </p:nvSpPr>
        <p:spPr>
          <a:xfrm>
            <a:off x="135924" y="123568"/>
            <a:ext cx="8853617" cy="6586151"/>
          </a:xfrm>
          <a:prstGeom prst="rect">
            <a:avLst/>
          </a:prstGeom>
          <a:noFill/>
          <a:ln w="5715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Изображение выглядит как черный, темно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CEAE07-089C-2031-EE8B-ABFAB061B3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174" y="1885958"/>
            <a:ext cx="696604" cy="696604"/>
          </a:xfrm>
          <a:prstGeom prst="rect">
            <a:avLst/>
          </a:prstGeom>
        </p:spPr>
      </p:pic>
      <p:pic>
        <p:nvPicPr>
          <p:cNvPr id="3" name="Рисунок 2" descr="Изображение выглядит как круг, диаграм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36E38C-0802-344F-7B80-117CEE76FD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74" y="2687593"/>
            <a:ext cx="3185487" cy="31942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C5FC9E4-8243-830F-97B6-A5B6DDFCFB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85" y="6201735"/>
            <a:ext cx="4370649" cy="15083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41FC14D-7901-4A30-8A58-4589AAF265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12" y="6182063"/>
            <a:ext cx="2752468" cy="170507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руг, диаграмма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EE1F0D-8F28-6B52-AC29-FE074E67B4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339" y="2703626"/>
            <a:ext cx="3147194" cy="319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0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64356" y="463430"/>
            <a:ext cx="8015287" cy="13110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Comfortaa" pitchFamily="2" charset="0"/>
                <a:cs typeface="Times New Roman" panose="02020603050405020304" pitchFamily="18" charset="0"/>
              </a:rPr>
              <a:t>Перспективы деятельности 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Comfortaa" pitchFamily="2" charset="0"/>
                <a:cs typeface="Times New Roman" panose="02020603050405020304" pitchFamily="18" charset="0"/>
              </a:rPr>
              <a:t>в работе с детьми раннего возраста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84841" y="1995202"/>
            <a:ext cx="2025929" cy="90565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chemeClr val="tx1"/>
              </a:solidFill>
              <a:latin typeface="Comfortaa" pitchFamily="2" charset="0"/>
              <a:cs typeface="Times New Roman" pitchFamily="18" charset="0"/>
            </a:endParaRPr>
          </a:p>
          <a:p>
            <a:pPr algn="ctr"/>
            <a:endParaRPr lang="ru-RU" sz="1400" b="1" dirty="0">
              <a:solidFill>
                <a:schemeClr val="tx1"/>
              </a:solidFill>
              <a:latin typeface="Comfortaa" pitchFamily="2" charset="0"/>
              <a:cs typeface="Times New Roman" pitchFamily="18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Comfortaa" pitchFamily="2" charset="0"/>
                <a:cs typeface="Times New Roman" pitchFamily="18" charset="0"/>
              </a:rPr>
              <a:t>РППС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84839" y="2953408"/>
            <a:ext cx="2025931" cy="144169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  <a:latin typeface="Comfortaa" pitchFamily="2" charset="0"/>
              <a:cs typeface="Times New Roman" pitchFamily="18" charset="0"/>
            </a:endParaRPr>
          </a:p>
          <a:p>
            <a:pPr algn="ctr"/>
            <a:endParaRPr lang="ru-RU" sz="1200" b="1" dirty="0">
              <a:solidFill>
                <a:schemeClr val="tx1"/>
              </a:solidFill>
              <a:latin typeface="Comfortaa" pitchFamily="2" charset="0"/>
              <a:cs typeface="Times New Roman" pitchFamily="18" charset="0"/>
            </a:endParaRP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Comfortaa" pitchFamily="2" charset="0"/>
                <a:cs typeface="Times New Roman" pitchFamily="18" charset="0"/>
              </a:rPr>
              <a:t>Организация образовательного процесса             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84838" y="4447659"/>
            <a:ext cx="2025932" cy="19469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  <a:latin typeface="Comfortaa" pitchFamily="2" charset="0"/>
              <a:cs typeface="Times New Roman" pitchFamily="18" charset="0"/>
            </a:endParaRPr>
          </a:p>
          <a:p>
            <a:pPr algn="ctr"/>
            <a:endParaRPr lang="ru-RU" sz="1200" b="1" dirty="0">
              <a:solidFill>
                <a:schemeClr val="tx1"/>
              </a:solidFill>
              <a:latin typeface="Comfortaa" pitchFamily="2" charset="0"/>
              <a:cs typeface="Times New Roman" pitchFamily="18" charset="0"/>
            </a:endParaRP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Comfortaa" pitchFamily="2" charset="0"/>
                <a:cs typeface="Times New Roman" pitchFamily="18" charset="0"/>
              </a:rPr>
              <a:t>Взаимодействие ДОУ с семьями 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Comfortaa" pitchFamily="2" charset="0"/>
                <a:cs typeface="Times New Roman" pitchFamily="18" charset="0"/>
              </a:rPr>
              <a:t> по реализации                                         образовательной       программы ДОУ                                    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7DE1589-7F30-C87E-8C97-F96BD55F66C9}"/>
              </a:ext>
            </a:extLst>
          </p:cNvPr>
          <p:cNvSpPr/>
          <p:nvPr/>
        </p:nvSpPr>
        <p:spPr>
          <a:xfrm>
            <a:off x="135924" y="123568"/>
            <a:ext cx="8853617" cy="6586151"/>
          </a:xfrm>
          <a:prstGeom prst="rect">
            <a:avLst/>
          </a:prstGeom>
          <a:noFill/>
          <a:ln w="5715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A1637D-7CF4-408D-EAC4-468FF05D91C8}"/>
              </a:ext>
            </a:extLst>
          </p:cNvPr>
          <p:cNvSpPr txBox="1"/>
          <p:nvPr/>
        </p:nvSpPr>
        <p:spPr>
          <a:xfrm>
            <a:off x="2743200" y="2141028"/>
            <a:ext cx="5661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/>
                </a:solidFill>
                <a:latin typeface="Comfortaa" pitchFamily="2" charset="0"/>
                <a:cs typeface="Times New Roman" pitchFamily="18" charset="0"/>
              </a:rPr>
              <a:t>Обогащение условий для двигательной активности на участках ДОУ</a:t>
            </a:r>
          </a:p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59D14D-016E-0EF6-BDE0-E30E4C6BB0BF}"/>
              </a:ext>
            </a:extLst>
          </p:cNvPr>
          <p:cNvSpPr txBox="1"/>
          <p:nvPr/>
        </p:nvSpPr>
        <p:spPr>
          <a:xfrm>
            <a:off x="2743200" y="3379443"/>
            <a:ext cx="58879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0000"/>
              </a:lnSpc>
            </a:pPr>
            <a:r>
              <a:rPr lang="ru-RU" sz="1400" dirty="0">
                <a:solidFill>
                  <a:schemeClr val="tx1"/>
                </a:solidFill>
                <a:latin typeface="Comfortaa" pitchFamily="2" charset="0"/>
                <a:cs typeface="Times New Roman" pitchFamily="18" charset="0"/>
              </a:rPr>
              <a:t>Р</a:t>
            </a:r>
            <a:r>
              <a:rPr lang="ru-RU" sz="1400" dirty="0">
                <a:solidFill>
                  <a:prstClr val="black"/>
                </a:solidFill>
                <a:latin typeface="Comfortaa" pitchFamily="2" charset="0"/>
                <a:cs typeface="Times New Roman" pitchFamily="18" charset="0"/>
              </a:rPr>
              <a:t>азработка и внедрение в педагогическую практику авторских, инновационных подходов, технологий </a:t>
            </a:r>
          </a:p>
          <a:p>
            <a:pPr lvl="0">
              <a:lnSpc>
                <a:spcPct val="100000"/>
              </a:lnSpc>
            </a:pPr>
            <a:r>
              <a:rPr lang="ru-RU" sz="1400" dirty="0">
                <a:solidFill>
                  <a:prstClr val="black"/>
                </a:solidFill>
                <a:latin typeface="Comfortaa" pitchFamily="2" charset="0"/>
                <a:cs typeface="Times New Roman" pitchFamily="18" charset="0"/>
              </a:rPr>
              <a:t>и трансляция опыта на различных уровнях</a:t>
            </a:r>
          </a:p>
          <a:p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D3C7FD-DD32-139C-7F49-087B6183243D}"/>
              </a:ext>
            </a:extLst>
          </p:cNvPr>
          <p:cNvSpPr txBox="1"/>
          <p:nvPr/>
        </p:nvSpPr>
        <p:spPr>
          <a:xfrm>
            <a:off x="2743200" y="4671085"/>
            <a:ext cx="58159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/>
                </a:solidFill>
                <a:latin typeface="Comfortaa" pitchFamily="2" charset="0"/>
                <a:cs typeface="Times New Roman" pitchFamily="18" charset="0"/>
              </a:rPr>
              <a:t>Вовлечение родителей в обогащение РППС </a:t>
            </a:r>
          </a:p>
          <a:p>
            <a:r>
              <a:rPr lang="ru-RU" sz="1400" dirty="0">
                <a:solidFill>
                  <a:schemeClr val="tx1"/>
                </a:solidFill>
                <a:latin typeface="Comfortaa" pitchFamily="2" charset="0"/>
                <a:cs typeface="Times New Roman" pitchFamily="18" charset="0"/>
              </a:rPr>
              <a:t>Систематизация работы по педагогическому просвещению родителей через создание образовательных проектов совместно с семьей </a:t>
            </a:r>
          </a:p>
          <a:p>
            <a:r>
              <a:rPr lang="ru-RU" sz="1400" dirty="0">
                <a:solidFill>
                  <a:schemeClr val="tx1"/>
                </a:solidFill>
                <a:latin typeface="Comfortaa" pitchFamily="2" charset="0"/>
                <a:cs typeface="Times New Roman" pitchFamily="18" charset="0"/>
              </a:rPr>
              <a:t>на основе выявления потребностей и поддержки образовательных инициатив семьи</a:t>
            </a:r>
            <a:endParaRPr lang="ru-RU" sz="1400" dirty="0">
              <a:latin typeface="Comfortaa" pitchFamily="2" charset="0"/>
            </a:endParaRPr>
          </a:p>
        </p:txBody>
      </p:sp>
      <p:pic>
        <p:nvPicPr>
          <p:cNvPr id="16" name="Рисунок 15" descr="Изображение выглядит как снимок экрана, Графика, круг, чер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D9B7918-A421-2B9C-71EC-12FA9A8EF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910" y="3020672"/>
            <a:ext cx="515788" cy="515788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черный, темно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65E834-E69D-D5E2-A9D8-8405DA9108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334" y="2063872"/>
            <a:ext cx="430612" cy="430612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черный, темно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E973B84-42BD-9873-3757-283F7AA9A7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910" y="4533534"/>
            <a:ext cx="581790" cy="581790"/>
          </a:xfrm>
          <a:prstGeom prst="rect">
            <a:avLst/>
          </a:prstGeom>
        </p:spPr>
      </p:pic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530B8E1D-6F73-4ECE-404A-A41BC5DEE266}"/>
              </a:ext>
            </a:extLst>
          </p:cNvPr>
          <p:cNvCxnSpPr>
            <a:cxnSpLocks/>
          </p:cNvCxnSpPr>
          <p:nvPr/>
        </p:nvCxnSpPr>
        <p:spPr>
          <a:xfrm>
            <a:off x="2885301" y="2953408"/>
            <a:ext cx="5375190" cy="0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D670428A-A78D-A4D4-6597-4F50907D799C}"/>
              </a:ext>
            </a:extLst>
          </p:cNvPr>
          <p:cNvCxnSpPr>
            <a:cxnSpLocks/>
          </p:cNvCxnSpPr>
          <p:nvPr/>
        </p:nvCxnSpPr>
        <p:spPr>
          <a:xfrm>
            <a:off x="2885301" y="4424825"/>
            <a:ext cx="5375190" cy="0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116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Детское искусство, рисунок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2E825CB-6AF3-7C6F-75B8-81970F094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888" y="0"/>
            <a:ext cx="9593422" cy="6858000"/>
          </a:xfrm>
          <a:prstGeom prst="rect">
            <a:avLst/>
          </a:prstGeom>
        </p:spPr>
      </p:pic>
      <p:sp>
        <p:nvSpPr>
          <p:cNvPr id="9" name="Заголовок 10">
            <a:extLst>
              <a:ext uri="{FF2B5EF4-FFF2-40B4-BE49-F238E27FC236}">
                <a16:creationId xmlns:a16="http://schemas.microsoft.com/office/drawing/2014/main" id="{D0728226-7DA0-BA37-0AFD-94A6212CE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197" y="3353409"/>
            <a:ext cx="6029325" cy="766763"/>
          </a:xfrm>
        </p:spPr>
        <p:txBody>
          <a:bodyPr>
            <a:normAutofit/>
          </a:bodyPr>
          <a:lstStyle/>
          <a:p>
            <a:pPr marL="36000">
              <a:lnSpc>
                <a:spcPct val="100000"/>
              </a:lnSpc>
              <a:spcBef>
                <a:spcPts val="2400"/>
              </a:spcBef>
              <a:spcAft>
                <a:spcPts val="6000"/>
              </a:spcAft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Система работы в группах раннего возраста</a:t>
            </a:r>
            <a:br>
              <a:rPr lang="ru-RU" sz="16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МБДОУ «ДС № 413 г. Челябинска»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D56202-4D9F-8897-0C81-BEC3A171EDCA}"/>
              </a:ext>
            </a:extLst>
          </p:cNvPr>
          <p:cNvSpPr txBox="1"/>
          <p:nvPr/>
        </p:nvSpPr>
        <p:spPr>
          <a:xfrm>
            <a:off x="1649627" y="2087563"/>
            <a:ext cx="4812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omfortaa" pitchFamily="2" charset="0"/>
              </a:rPr>
              <a:t>В ДЕТСКИЙ САД</a:t>
            </a:r>
          </a:p>
          <a:p>
            <a:r>
              <a:rPr lang="ru-RU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omfortaa" pitchFamily="2" charset="0"/>
              </a:rPr>
              <a:t>БЕЗ СЛЁЗ</a:t>
            </a:r>
          </a:p>
        </p:txBody>
      </p:sp>
    </p:spTree>
    <p:extLst>
      <p:ext uri="{BB962C8B-B14F-4D97-AF65-F5344CB8AC3E}">
        <p14:creationId xmlns:p14="http://schemas.microsoft.com/office/powerpoint/2010/main" val="345636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Изображение выглядит как Красочность, пастельный, пишущий прибо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210F5F-EBFF-2F4F-6E2F-45F319A776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8" b="8322"/>
          <a:stretch/>
        </p:blipFill>
        <p:spPr>
          <a:xfrm>
            <a:off x="0" y="0"/>
            <a:ext cx="7318243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A3B9EB-4328-9C56-5A1B-2E96E759B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307" y="640805"/>
            <a:ext cx="3046710" cy="73478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36870" y="776095"/>
            <a:ext cx="2352655" cy="46420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omfortaa" pitchFamily="2" charset="0"/>
              </a:rPr>
              <a:t>Принципы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49A723-0800-4748-E6EB-DF0F872F05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531" y="2052392"/>
            <a:ext cx="2562352" cy="7347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1392EB-434E-01D1-581A-9AB83D326923}"/>
              </a:ext>
            </a:extLst>
          </p:cNvPr>
          <p:cNvSpPr txBox="1"/>
          <p:nvPr/>
        </p:nvSpPr>
        <p:spPr>
          <a:xfrm>
            <a:off x="4334011" y="2202476"/>
            <a:ext cx="1728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fortaa" pitchFamily="2" charset="0"/>
              </a:rPr>
              <a:t>гумманизм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Comfortaa" pitchFamily="2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A80BF97-81C7-5975-0FCB-4EC85C20EA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099" y="3173542"/>
            <a:ext cx="4105144" cy="9484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0D42C4-A21E-7537-14E2-453BF45C8729}"/>
              </a:ext>
            </a:extLst>
          </p:cNvPr>
          <p:cNvSpPr txBox="1"/>
          <p:nvPr/>
        </p:nvSpPr>
        <p:spPr>
          <a:xfrm>
            <a:off x="3338388" y="3327186"/>
            <a:ext cx="34386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omfortaa" pitchFamily="2" charset="0"/>
              </a:rPr>
              <a:t>природосообразность</a:t>
            </a:r>
          </a:p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omfortaa" pitchFamily="2" charset="0"/>
              </a:rPr>
              <a:t>и индивидуализация</a:t>
            </a:r>
          </a:p>
          <a:p>
            <a:pPr algn="ctr"/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Comfortaa" pitchFamily="2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C7C0A4D-9602-D938-ED19-B1FC71BCBF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531" y="4573676"/>
            <a:ext cx="2517132" cy="73478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1A506B8-8B54-1B26-A68E-50F73E79E472}"/>
              </a:ext>
            </a:extLst>
          </p:cNvPr>
          <p:cNvSpPr txBox="1"/>
          <p:nvPr/>
        </p:nvSpPr>
        <p:spPr>
          <a:xfrm>
            <a:off x="4397695" y="4710426"/>
            <a:ext cx="1728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fortaa" pitchFamily="2" charset="0"/>
              </a:rPr>
              <a:t>развитие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Comfortaa" pitchFamily="2" charset="0"/>
            </a:endParaRPr>
          </a:p>
        </p:txBody>
      </p:sp>
      <p:pic>
        <p:nvPicPr>
          <p:cNvPr id="22" name="Рисунок 21" descr="Изображение выглядит как Графика, графическая вставка, творческий подход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D6D7A1-C840-D89B-55B6-18F0C22CC6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127" y="4508390"/>
            <a:ext cx="740808" cy="80007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ка, графическая вставка, творческий подход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87F02E8-0634-074E-A628-444781865B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695" y="3276099"/>
            <a:ext cx="740808" cy="800072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Графика, графическая вставка, творческий подход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107F77-9D5B-DC15-152B-A4DF683614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503" y="1987106"/>
            <a:ext cx="740808" cy="80007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B5B308C-8A01-E553-04FD-7F19EB99C9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3733" y="427107"/>
            <a:ext cx="984599" cy="94848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черный, темно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14557F-4497-A84B-D4F0-5EB19A2638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892" y="4661752"/>
            <a:ext cx="558633" cy="55863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черный, темно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4B57876-CAB5-1B5C-21CD-FB1E6A01F50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253" y="3392978"/>
            <a:ext cx="494270" cy="494270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черный, темно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C8868C6-ADC9-269A-B986-26F40B2C4FA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35" y="2233254"/>
            <a:ext cx="369332" cy="36933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C22A6DD-64D6-7943-F6E2-871937853432}"/>
              </a:ext>
            </a:extLst>
          </p:cNvPr>
          <p:cNvSpPr/>
          <p:nvPr/>
        </p:nvSpPr>
        <p:spPr>
          <a:xfrm>
            <a:off x="135924" y="123568"/>
            <a:ext cx="8853617" cy="6586151"/>
          </a:xfrm>
          <a:prstGeom prst="rect">
            <a:avLst/>
          </a:prstGeom>
          <a:noFill/>
          <a:ln w="5715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10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1727225" y="614318"/>
            <a:ext cx="6977723" cy="8388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fortaa" pitchFamily="2" charset="0"/>
                <a:cs typeface="Times New Roman" pitchFamily="18" charset="0"/>
              </a:rPr>
              <a:t>Проект Программы развития на 2024-2028 гг.</a:t>
            </a:r>
          </a:p>
          <a:p>
            <a:pPr algn="ctr"/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fortaa" pitchFamily="2" charset="0"/>
                <a:cs typeface="Times New Roman" pitchFamily="18" charset="0"/>
              </a:rPr>
              <a:t>«В детский сад без слез»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37851" y="1561504"/>
            <a:ext cx="6977723" cy="1191235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itchFamily="18" charset="0"/>
              </a:rPr>
              <a:t>в последние пять лет возросла потребность семей в дошкольном образовании с раннего возраста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Comfortaa" pitchFamily="2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737851" y="2861027"/>
            <a:ext cx="6977723" cy="13899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797571" y="3035306"/>
            <a:ext cx="6837028" cy="1077218"/>
          </a:xfrm>
          <a:prstGeom prst="rect">
            <a:avLst/>
          </a:prstGeom>
          <a:ln cap="rnd">
            <a:solidFill>
              <a:srgbClr val="BDD7E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itchFamily="18" charset="0"/>
              </a:rPr>
              <a:t>создание условий для всестороннего развития и социализации детей раннего возраста, позволяющие обеспечить успешную адаптацию ребенка к условиям дошкольного учреждения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732697" y="4359296"/>
            <a:ext cx="6982877" cy="15154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948573" y="4637445"/>
            <a:ext cx="653502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itchFamily="18" charset="0"/>
              </a:rPr>
              <a:t>комфортная адаптация детей раннего возраста к условиям ДОУ;</a:t>
            </a:r>
          </a:p>
          <a:p>
            <a:pPr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itchFamily="18" charset="0"/>
              </a:rPr>
              <a:t>высокий процент охвата детей раннего возраста дошкольным образованием</a:t>
            </a:r>
          </a:p>
          <a:p>
            <a:pPr algn="ctr"/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F570C81-2FC9-85E0-EE73-B50D312E2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67" y="441602"/>
            <a:ext cx="984599" cy="98168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E29F873-3468-983B-49DA-70123B68135B}"/>
              </a:ext>
            </a:extLst>
          </p:cNvPr>
          <p:cNvSpPr/>
          <p:nvPr/>
        </p:nvSpPr>
        <p:spPr>
          <a:xfrm>
            <a:off x="135924" y="123568"/>
            <a:ext cx="8853617" cy="6586151"/>
          </a:xfrm>
          <a:prstGeom prst="rect">
            <a:avLst/>
          </a:prstGeom>
          <a:noFill/>
          <a:ln w="5715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Изображение выглядит как черный, темно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C1DAFC-0437-BC91-89A6-47F70FC1B2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21" y="4451030"/>
            <a:ext cx="277615" cy="277615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черный, темно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8E8C34-142B-22BF-5B62-91993EBC1B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21" y="2844595"/>
            <a:ext cx="309879" cy="30987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снимок экрана, Графика, круг, чер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475DB5-2C47-4DBB-AD09-315098E783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87" y="1464712"/>
            <a:ext cx="345356" cy="345356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BB97A5D-78C5-B153-109C-1BEFE58F2B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25" y="1736301"/>
            <a:ext cx="1207962" cy="928587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логотип, Графика, дизайн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EEADEB-3D4A-C7BD-6650-B3B99E6D54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25" y="3131012"/>
            <a:ext cx="1207962" cy="98151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E16902-19E9-6643-9E7F-CAE4ADD134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51" y="4641080"/>
            <a:ext cx="1297864" cy="105473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019EF0D-0E57-C023-17D4-A7CF26D79C27}"/>
              </a:ext>
            </a:extLst>
          </p:cNvPr>
          <p:cNvSpPr txBox="1"/>
          <p:nvPr/>
        </p:nvSpPr>
        <p:spPr>
          <a:xfrm>
            <a:off x="630987" y="2017164"/>
            <a:ext cx="714166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itchFamily="18" charset="0"/>
              </a:rPr>
              <a:t>ИДЕЯ</a:t>
            </a:r>
          </a:p>
          <a:p>
            <a:endParaRPr lang="ru-RU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4FE36E3-A554-B175-3009-5B60A85B3728}"/>
              </a:ext>
            </a:extLst>
          </p:cNvPr>
          <p:cNvSpPr txBox="1"/>
          <p:nvPr/>
        </p:nvSpPr>
        <p:spPr>
          <a:xfrm>
            <a:off x="444831" y="3401539"/>
            <a:ext cx="10864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itchFamily="18" charset="0"/>
              </a:rPr>
              <a:t>ЦЕЛЬ ПРОЕКТА</a:t>
            </a:r>
            <a:endParaRPr lang="ru-RU" sz="1300" dirty="0">
              <a:solidFill>
                <a:schemeClr val="bg2">
                  <a:lumMod val="2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055D649-DD8A-B323-EE44-30DF2A5F58A6}"/>
              </a:ext>
            </a:extLst>
          </p:cNvPr>
          <p:cNvSpPr txBox="1"/>
          <p:nvPr/>
        </p:nvSpPr>
        <p:spPr>
          <a:xfrm>
            <a:off x="344292" y="5008695"/>
            <a:ext cx="1257827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itchFamily="18" charset="0"/>
              </a:rPr>
              <a:t>РЕЗУЛЬТАТ</a:t>
            </a:r>
            <a:endParaRPr lang="ru-RU" sz="1300" b="1" dirty="0">
              <a:solidFill>
                <a:schemeClr val="bg2">
                  <a:lumMod val="25000"/>
                </a:schemeClr>
              </a:solidFill>
              <a:latin typeface="Comfortaa" pitchFamily="2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328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41896" y="1351541"/>
            <a:ext cx="8478982" cy="5219554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1112565"/>
              </p:ext>
            </p:extLst>
          </p:nvPr>
        </p:nvGraphicFramePr>
        <p:xfrm>
          <a:off x="281283" y="1198606"/>
          <a:ext cx="8600208" cy="5372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6701">
                  <a:extLst>
                    <a:ext uri="{9D8B030D-6E8A-4147-A177-3AD203B41FA5}">
                      <a16:colId xmlns:a16="http://schemas.microsoft.com/office/drawing/2014/main" val="34520768"/>
                    </a:ext>
                  </a:extLst>
                </a:gridCol>
                <a:gridCol w="2446638">
                  <a:extLst>
                    <a:ext uri="{9D8B030D-6E8A-4147-A177-3AD203B41FA5}">
                      <a16:colId xmlns:a16="http://schemas.microsoft.com/office/drawing/2014/main" val="347664932"/>
                    </a:ext>
                  </a:extLst>
                </a:gridCol>
                <a:gridCol w="2486869">
                  <a:extLst>
                    <a:ext uri="{9D8B030D-6E8A-4147-A177-3AD203B41FA5}">
                      <a16:colId xmlns:a16="http://schemas.microsoft.com/office/drawing/2014/main" val="3360995976"/>
                    </a:ext>
                  </a:extLst>
                </a:gridCol>
              </a:tblGrid>
              <a:tr h="537249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endParaRPr lang="ru-RU" sz="13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omfortaa" pitchFamily="2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ru-RU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fortaa" pitchFamily="2" charset="0"/>
                          <a:cs typeface="Times New Roman" panose="02020603050405020304" pitchFamily="18" charset="0"/>
                        </a:rPr>
                        <a:t>ФЕДЕРАЛЬНЫЙ УРОВЕНЬ</a:t>
                      </a:r>
                    </a:p>
                    <a:p>
                      <a:pPr marL="0" indent="0" algn="ctr">
                        <a:lnSpc>
                          <a:spcPts val="1200"/>
                        </a:lnSpc>
                        <a:buFontTx/>
                        <a:buNone/>
                      </a:pP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omfortaa" pitchFamily="2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>
                        <a:lnSpc>
                          <a:spcPts val="1200"/>
                        </a:lnSpc>
                        <a:buFont typeface="Arial" panose="020B0604020202020204" pitchFamily="34" charset="0"/>
                        <a:buChar char="•"/>
                      </a:pPr>
                      <a:endParaRPr lang="ru-RU" sz="1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omfortaa" pitchFamily="2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>
                        <a:lnSpc>
                          <a:spcPts val="12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mfortaa" pitchFamily="2" charset="0"/>
                          <a:cs typeface="Times New Roman" panose="02020603050405020304" pitchFamily="18" charset="0"/>
                        </a:rPr>
                        <a:t>Федеральный закон от 29.12.2012 №273-ФЗ «Об образовании в РФ»; </a:t>
                      </a:r>
                    </a:p>
                    <a:p>
                      <a:pPr marL="285750" indent="-285750" algn="l">
                        <a:lnSpc>
                          <a:spcPts val="12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mfortaa" pitchFamily="2" charset="0"/>
                          <a:cs typeface="Times New Roman" panose="02020603050405020304" pitchFamily="18" charset="0"/>
                        </a:rPr>
                        <a:t>ФГОС ДО. Приказ </a:t>
                      </a:r>
                      <a:r>
                        <a:rPr lang="ru-RU" sz="10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mfortaa" pitchFamily="2" charset="0"/>
                          <a:cs typeface="Times New Roman" panose="02020603050405020304" pitchFamily="18" charset="0"/>
                        </a:rPr>
                        <a:t>Мин.науки</a:t>
                      </a:r>
                      <a:r>
                        <a:rPr lang="ru-RU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mfortaa" pitchFamily="2" charset="0"/>
                          <a:cs typeface="Times New Roman" panose="02020603050405020304" pitchFamily="18" charset="0"/>
                        </a:rPr>
                        <a:t> России от 17.10.2013 №1155;</a:t>
                      </a:r>
                    </a:p>
                    <a:p>
                      <a:pPr marL="285750" indent="-285750" algn="l">
                        <a:lnSpc>
                          <a:spcPts val="12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mfortaa" pitchFamily="2" charset="0"/>
                          <a:cs typeface="Times New Roman" panose="02020603050405020304" pitchFamily="18" charset="0"/>
                        </a:rPr>
                        <a:t> Санитарные правила: СанПиН 2.3/2.4.3590-20 «Санитарно- эпидемиологические требования к организации общественного питания населения», </a:t>
                      </a:r>
                    </a:p>
                    <a:p>
                      <a:pPr marL="285750" indent="-285750" algn="l">
                        <a:lnSpc>
                          <a:spcPts val="12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mfortaa" pitchFamily="2" charset="0"/>
                          <a:cs typeface="Times New Roman" panose="02020603050405020304" pitchFamily="18" charset="0"/>
                        </a:rPr>
                        <a:t>СП 2.4.3648-20 «Санитарно-эпидемиологические требования к организациям воспитания и обучения, отдыха и оздоровления детей и молодёжи». </a:t>
                      </a:r>
                    </a:p>
                    <a:p>
                      <a:pPr marL="285750" indent="-285750" algn="l">
                        <a:lnSpc>
                          <a:spcPts val="12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mfortaa" pitchFamily="2" charset="0"/>
                          <a:cs typeface="Times New Roman" panose="02020603050405020304" pitchFamily="18" charset="0"/>
                        </a:rPr>
                        <a:t>СанПиН 1.2.3685-21 «Гигиенические нормативы и требования к обеспечению безопасности и (или) безвредности для человека факторов среды обитания».</a:t>
                      </a:r>
                    </a:p>
                    <a:p>
                      <a:pPr marL="285750" indent="-285750" algn="l">
                        <a:lnSpc>
                          <a:spcPts val="12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mfortaa" pitchFamily="2" charset="0"/>
                          <a:cs typeface="Times New Roman" panose="02020603050405020304" pitchFamily="18" charset="0"/>
                        </a:rPr>
                        <a:t> Приказ Министерства просвещения РФ от 31 июля 2020 г. № 373 «Об утверждении Порядка организации и осуществления образовательной деятельности по основным общеобразовательным программам - образовательным программам дошкольного образования».</a:t>
                      </a:r>
                    </a:p>
                    <a:p>
                      <a:pPr marL="285750" indent="-285750" algn="l">
                        <a:lnSpc>
                          <a:spcPts val="12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mfortaa" pitchFamily="2" charset="0"/>
                          <a:cs typeface="Times New Roman" panose="02020603050405020304" pitchFamily="18" charset="0"/>
                        </a:rPr>
                        <a:t>Рекомендации по формированию инфраструктуры ДОО</a:t>
                      </a:r>
                      <a:r>
                        <a:rPr lang="ru-RU" sz="10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mfortaa" pitchFamily="2" charset="0"/>
                          <a:cs typeface="Times New Roman" panose="02020603050405020304" pitchFamily="18" charset="0"/>
                        </a:rPr>
                        <a:t> (утв. </a:t>
                      </a:r>
                      <a:r>
                        <a:rPr lang="ru-RU" sz="1000" b="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mfortaa" pitchFamily="2" charset="0"/>
                          <a:cs typeface="Times New Roman" panose="02020603050405020304" pitchFamily="18" charset="0"/>
                        </a:rPr>
                        <a:t>Мин.просвещения</a:t>
                      </a:r>
                      <a:r>
                        <a:rPr lang="ru-RU" sz="10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mfortaa" pitchFamily="2" charset="0"/>
                          <a:cs typeface="Times New Roman" panose="02020603050405020304" pitchFamily="18" charset="0"/>
                        </a:rPr>
                        <a:t> РФ от 26.12.2022).</a:t>
                      </a:r>
                      <a:r>
                        <a:rPr lang="ru-RU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mfortaa" pitchFamily="2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endParaRPr lang="ru-RU" sz="13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fortaa" pitchFamily="2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ru-RU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fortaa" pitchFamily="2" charset="0"/>
                          <a:cs typeface="Times New Roman" panose="02020603050405020304" pitchFamily="18" charset="0"/>
                        </a:rPr>
                        <a:t>РЕГИОНАЛЬНЫЙ, МУНИЦИПАЛЬНЫЙ УРОВЕНЬ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000" b="0" i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mfortaa" pitchFamily="2" charset="0"/>
                        </a:rPr>
                        <a:t>Программа </a:t>
                      </a:r>
                      <a:r>
                        <a:rPr lang="ru-RU" sz="10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mfortaa" pitchFamily="2" charset="0"/>
                        </a:rPr>
                        <a:t>перспективного развития системы образования Челябинской области в части консолидированного регионального бюджета на период 2025 – 2030 гг.</a:t>
                      </a:r>
                      <a:endParaRPr lang="ru-RU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omfortaa" pitchFamily="2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mfortaa" pitchFamily="2" charset="0"/>
                          <a:cs typeface="Times New Roman" panose="02020603050405020304" pitchFamily="18" charset="0"/>
                        </a:rPr>
                        <a:t>Приказ Комитета по делам образования города Челябинска № 1213-у от 06.08.2020 «Об утверждении Положения о комплектовании воспитанниками муниципальных образовательных учреждений, осуществляющих образовательную деятельность по образовательным программам дошкольного образования, присмотр и уход, на территории города Челябинска».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endParaRPr lang="ru-RU" sz="13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omfortaa" pitchFamily="2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ru-RU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fortaa" pitchFamily="2" charset="0"/>
                          <a:cs typeface="Times New Roman" panose="02020603050405020304" pitchFamily="18" charset="0"/>
                        </a:rPr>
                        <a:t>ЛОКАЛЬНЫЙ УРОВЕНЬ</a:t>
                      </a:r>
                    </a:p>
                    <a:p>
                      <a:pPr marL="171450" indent="-171450" algn="ctr">
                        <a:buFont typeface="Arial" panose="020B0604020202020204" pitchFamily="34" charset="0"/>
                        <a:buChar char="•"/>
                      </a:pPr>
                      <a:endParaRPr lang="ru-RU" sz="1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omfortaa" pitchFamily="2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fortaa" pitchFamily="2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fortaa" pitchFamily="2" charset="0"/>
                          <a:cs typeface="Times New Roman" panose="02020603050405020304" pitchFamily="18" charset="0"/>
                        </a:rPr>
                        <a:t>Устав МБДОУ № 413;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fortaa" pitchFamily="2" charset="0"/>
                          <a:cs typeface="Times New Roman" panose="02020603050405020304" pitchFamily="18" charset="0"/>
                        </a:rPr>
                        <a:t>Программа развития на 2024-2028 гг.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fortaa" pitchFamily="2" charset="0"/>
                          <a:cs typeface="Times New Roman" panose="02020603050405020304" pitchFamily="18" charset="0"/>
                        </a:rPr>
                        <a:t>Правила приёма воспитанников в МБДОУ «ДС№ 413 </a:t>
                      </a:r>
                      <a:r>
                        <a:rPr lang="ru-RU" sz="10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fortaa" pitchFamily="2" charset="0"/>
                          <a:cs typeface="Times New Roman" panose="02020603050405020304" pitchFamily="18" charset="0"/>
                        </a:rPr>
                        <a:t>г.Челябинска</a:t>
                      </a:r>
                      <a:r>
                        <a:rPr lang="ru-RU" sz="1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fortaa" pitchFamily="2" charset="0"/>
                          <a:cs typeface="Times New Roman" panose="02020603050405020304" pitchFamily="18" charset="0"/>
                        </a:rPr>
                        <a:t>»;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fortaa" pitchFamily="2" charset="0"/>
                          <a:cs typeface="Times New Roman" panose="02020603050405020304" pitchFamily="18" charset="0"/>
                        </a:rPr>
                        <a:t>Положения: о порядке оформления возникновения, приостановления и прекращения отношений между МБДОУ«ДС № 413 г. Челябинска» и родителями (законными представителями) воспитанников; о порядке перевода, отчисления и восстановления воспитанников;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fortaa" pitchFamily="2" charset="0"/>
                          <a:cs typeface="Times New Roman" panose="02020603050405020304" pitchFamily="18" charset="0"/>
                        </a:rPr>
                        <a:t>о группах кратковременного пребывания (ГКП);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fortaa" pitchFamily="2" charset="0"/>
                          <a:cs typeface="Times New Roman" panose="02020603050405020304" pitchFamily="18" charset="0"/>
                        </a:rPr>
                        <a:t> о </a:t>
                      </a:r>
                      <a:r>
                        <a:rPr lang="ru-RU" sz="10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fortaa" pitchFamily="2" charset="0"/>
                          <a:cs typeface="Times New Roman" panose="02020603050405020304" pitchFamily="18" charset="0"/>
                        </a:rPr>
                        <a:t>ППк</a:t>
                      </a:r>
                      <a:r>
                        <a:rPr lang="ru-RU" sz="1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fortaa" pitchFamily="2" charset="0"/>
                          <a:cs typeface="Times New Roman" panose="02020603050405020304" pitchFamily="18" charset="0"/>
                        </a:rPr>
                        <a:t>;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fortaa" pitchFamily="2" charset="0"/>
                          <a:cs typeface="Times New Roman" panose="02020603050405020304" pitchFamily="18" charset="0"/>
                        </a:rPr>
                        <a:t>о режиме занятий;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fortaa" pitchFamily="2" charset="0"/>
                          <a:cs typeface="Times New Roman" panose="02020603050405020304" pitchFamily="18" charset="0"/>
                        </a:rPr>
                        <a:t>Инструкции Приказы.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3257296"/>
                  </a:ext>
                </a:extLst>
              </a:tr>
            </a:tbl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281283" y="286904"/>
            <a:ext cx="8539596" cy="7926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300"/>
              </a:lnSpc>
            </a:pPr>
            <a:r>
              <a:rPr lang="ru-RU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Нормативно-правовое обеспечение деятельности </a:t>
            </a:r>
          </a:p>
          <a:p>
            <a:pPr algn="ctr">
              <a:lnSpc>
                <a:spcPts val="2300"/>
              </a:lnSpc>
            </a:pPr>
            <a:r>
              <a:rPr lang="ru-RU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групп раннего возраста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C039EDD-ACAD-49FB-C919-4E19599455EF}"/>
              </a:ext>
            </a:extLst>
          </p:cNvPr>
          <p:cNvSpPr/>
          <p:nvPr/>
        </p:nvSpPr>
        <p:spPr>
          <a:xfrm>
            <a:off x="135924" y="123568"/>
            <a:ext cx="8853617" cy="6586151"/>
          </a:xfrm>
          <a:prstGeom prst="rect">
            <a:avLst/>
          </a:prstGeom>
          <a:noFill/>
          <a:ln w="5715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Изображение выглядит как черный, темно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9724D38-A8B8-BD27-BFF7-E14C17A30E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418" y="5792690"/>
            <a:ext cx="562231" cy="562231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рный, темно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02C614-F101-618E-2D43-F01E7A682D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169" y="5805527"/>
            <a:ext cx="562232" cy="56223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черный, темно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FDF013-D45C-7434-DEF9-667DECF96B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159" y="5805527"/>
            <a:ext cx="674300" cy="67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6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Изображение выглядит как графическая вставка, мультфильм, творческий подход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A4C002-8EC3-D290-5FE3-EB26AEFB65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64" y="1662336"/>
            <a:ext cx="4997885" cy="475988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47B5DD7-2CAD-970A-64C1-39B1C257A57E}"/>
              </a:ext>
            </a:extLst>
          </p:cNvPr>
          <p:cNvSpPr/>
          <p:nvPr/>
        </p:nvSpPr>
        <p:spPr>
          <a:xfrm>
            <a:off x="135924" y="123568"/>
            <a:ext cx="8853617" cy="6586151"/>
          </a:xfrm>
          <a:prstGeom prst="rect">
            <a:avLst/>
          </a:prstGeom>
          <a:noFill/>
          <a:ln w="5715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Изображение выглядит как черный, темно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06528B5-1ECF-7855-DFC2-CE914C1E8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9" y="2922734"/>
            <a:ext cx="604998" cy="584554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рный, темно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9A7A74-1408-67A3-CB4B-9A90F3A92C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726" y="2946676"/>
            <a:ext cx="606280" cy="660819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черный, темно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977869-7B8D-93B9-76A9-490445475D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768" y="5026637"/>
            <a:ext cx="643648" cy="635127"/>
          </a:xfrm>
          <a:prstGeom prst="rect">
            <a:avLst/>
          </a:prstGeom>
        </p:spPr>
      </p:pic>
      <p:sp>
        <p:nvSpPr>
          <p:cNvPr id="15" name="Скругленный прямоугольник 6">
            <a:extLst>
              <a:ext uri="{FF2B5EF4-FFF2-40B4-BE49-F238E27FC236}">
                <a16:creationId xmlns:a16="http://schemas.microsoft.com/office/drawing/2014/main" id="{00DDB29E-9D21-FB67-15C2-C1D0CF2E6540}"/>
              </a:ext>
            </a:extLst>
          </p:cNvPr>
          <p:cNvSpPr/>
          <p:nvPr/>
        </p:nvSpPr>
        <p:spPr>
          <a:xfrm>
            <a:off x="1440966" y="535944"/>
            <a:ext cx="6977723" cy="8388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omfortaa" pitchFamily="2" charset="0"/>
              </a:rPr>
              <a:t>Три ключа благополучия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Comfortaa" pitchFamily="2" charset="0"/>
              <a:cs typeface="Times New Roman" pitchFamily="18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CE77892-5370-F25C-DFD6-162C54AC44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961" y="458341"/>
            <a:ext cx="1136968" cy="109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6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618008" y="1490843"/>
            <a:ext cx="7901678" cy="300549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  <a:latin typeface="Comfortaa" pitchFamily="2" charset="0"/>
              <a:cs typeface="Times New Roman" pitchFamily="18" charset="0"/>
            </a:endParaRPr>
          </a:p>
          <a:p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  <a:latin typeface="Comfortaa" pitchFamily="2" charset="0"/>
              <a:cs typeface="Times New Roman" pitchFamily="18" charset="0"/>
            </a:endParaRPr>
          </a:p>
          <a:p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  <a:latin typeface="Comfortaa" pitchFamily="2" charset="0"/>
              <a:cs typeface="Times New Roman" pitchFamily="18" charset="0"/>
            </a:endParaRPr>
          </a:p>
          <a:p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  <a:latin typeface="Comfortaa" pitchFamily="2" charset="0"/>
              <a:cs typeface="Times New Roman" pitchFamily="18" charset="0"/>
            </a:endParaRPr>
          </a:p>
          <a:p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  <a:latin typeface="Comfortaa" pitchFamily="2" charset="0"/>
              <a:cs typeface="Times New Roman" pitchFamily="18" charset="0"/>
            </a:endParaRPr>
          </a:p>
          <a:p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  <a:latin typeface="Comfortaa" pitchFamily="2" charset="0"/>
              <a:cs typeface="Times New Roman" pitchFamily="18" charset="0"/>
            </a:endParaRPr>
          </a:p>
          <a:p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  <a:latin typeface="Comfortaa" pitchFamily="2" charset="0"/>
              <a:cs typeface="Times New Roman" pitchFamily="18" charset="0"/>
            </a:endParaRPr>
          </a:p>
          <a:p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  <a:latin typeface="Comfortaa" pitchFamily="2" charset="0"/>
              <a:cs typeface="Times New Roman" pitchFamily="18" charset="0"/>
            </a:endParaRPr>
          </a:p>
          <a:p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  <a:latin typeface="Comfortaa" pitchFamily="2" charset="0"/>
              <a:cs typeface="Times New Roman" pitchFamily="18" charset="0"/>
            </a:endParaRPr>
          </a:p>
          <a:p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  <a:latin typeface="Comfortaa" pitchFamily="2" charset="0"/>
              <a:cs typeface="Times New Roman" pitchFamily="18" charset="0"/>
            </a:endParaRPr>
          </a:p>
          <a:p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  <a:latin typeface="Comfortaa" pitchFamily="2" charset="0"/>
              <a:cs typeface="Times New Roman" pitchFamily="18" charset="0"/>
            </a:endParaRPr>
          </a:p>
          <a:p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  <a:latin typeface="Comfortaa" pitchFamily="2" charset="0"/>
              <a:cs typeface="Times New Roman" pitchFamily="18" charset="0"/>
            </a:endParaRPr>
          </a:p>
          <a:p>
            <a:pPr algn="ctr"/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mfortaa" pitchFamily="2" charset="0"/>
                <a:cs typeface="Times New Roman" pitchFamily="18" charset="0"/>
              </a:rPr>
              <a:t>Группы для детей раннего возраста имеют </a:t>
            </a:r>
            <a:r>
              <a:rPr lang="ru-RU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mfortaa" pitchFamily="2" charset="0"/>
                <a:cs typeface="Times New Roman" pitchFamily="18" charset="0"/>
              </a:rPr>
              <a:t>отдельные входы</a:t>
            </a: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mfortaa" pitchFamily="2" charset="0"/>
                <a:cs typeface="Times New Roman" pitchFamily="18" charset="0"/>
              </a:rPr>
              <a:t>, оборудованы </a:t>
            </a:r>
            <a:r>
              <a:rPr lang="ru-RU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mfortaa" pitchFamily="2" charset="0"/>
                <a:cs typeface="Times New Roman" pitchFamily="18" charset="0"/>
              </a:rPr>
              <a:t>видеодомофонами</a:t>
            </a: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mfortaa" pitchFamily="2" charset="0"/>
                <a:cs typeface="Times New Roman" pitchFamily="18" charset="0"/>
              </a:rPr>
              <a:t>, туалетные комнаты оборудованы </a:t>
            </a:r>
            <a:r>
              <a:rPr lang="ru-RU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mfortaa" pitchFamily="2" charset="0"/>
                <a:cs typeface="Times New Roman" pitchFamily="18" charset="0"/>
              </a:rPr>
              <a:t>горшечницами,</a:t>
            </a: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mfortaa" pitchFamily="2" charset="0"/>
                <a:cs typeface="Times New Roman" pitchFamily="18" charset="0"/>
              </a:rPr>
              <a:t> имеются </a:t>
            </a:r>
            <a:r>
              <a:rPr lang="ru-RU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mfortaa" pitchFamily="2" charset="0"/>
                <a:cs typeface="Times New Roman" pitchFamily="18" charset="0"/>
              </a:rPr>
              <a:t>холодильники</a:t>
            </a: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mfortaa" pitchFamily="2" charset="0"/>
                <a:cs typeface="Times New Roman" pitchFamily="18" charset="0"/>
              </a:rPr>
              <a:t>, кухни оборудованы </a:t>
            </a:r>
            <a:r>
              <a:rPr lang="ru-RU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mfortaa" pitchFamily="2" charset="0"/>
                <a:cs typeface="Times New Roman" pitchFamily="18" charset="0"/>
              </a:rPr>
              <a:t>водонагревателями</a:t>
            </a: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mfortaa" pitchFamily="2" charset="0"/>
                <a:cs typeface="Times New Roman" pitchFamily="18" charset="0"/>
              </a:rPr>
              <a:t>. Постирочная: </a:t>
            </a:r>
            <a:r>
              <a:rPr lang="ru-RU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mfortaa" pitchFamily="2" charset="0"/>
                <a:cs typeface="Times New Roman" pitchFamily="18" charset="0"/>
              </a:rPr>
              <a:t>гладильным катком, сушильной и стиральными машинами</a:t>
            </a: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mfortaa" pitchFamily="2" charset="0"/>
                <a:cs typeface="Times New Roman" pitchFamily="18" charset="0"/>
              </a:rPr>
              <a:t>.</a:t>
            </a:r>
          </a:p>
        </p:txBody>
      </p:sp>
      <p:pic>
        <p:nvPicPr>
          <p:cNvPr id="3074" name="Picture 2" descr="C:\Users\Пользователь\Desktop\КОНКУРС Ранний возраст 2026 — копия\ФОТО\IMG_00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88" b="14430"/>
          <a:stretch/>
        </p:blipFill>
        <p:spPr bwMode="auto">
          <a:xfrm>
            <a:off x="4768039" y="1725538"/>
            <a:ext cx="3414778" cy="18194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12" y="1727902"/>
            <a:ext cx="3632185" cy="1819426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Скругленный прямоугольник 2">
            <a:extLst>
              <a:ext uri="{FF2B5EF4-FFF2-40B4-BE49-F238E27FC236}">
                <a16:creationId xmlns:a16="http://schemas.microsoft.com/office/drawing/2014/main" id="{D4684975-8340-A9BE-8B4A-44941DC84CFE}"/>
              </a:ext>
            </a:extLst>
          </p:cNvPr>
          <p:cNvSpPr/>
          <p:nvPr/>
        </p:nvSpPr>
        <p:spPr>
          <a:xfrm>
            <a:off x="2943615" y="4712004"/>
            <a:ext cx="3256766" cy="1690028"/>
          </a:xfrm>
          <a:prstGeom prst="round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Оборудованы участки для </a:t>
            </a: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прогулки, созданы </a:t>
            </a:r>
            <a:r>
              <a:rPr lang="ru-RU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условия для хранения выносного материала, организовано видеонаблюдение за безопасностью детей на прогулке. </a:t>
            </a:r>
          </a:p>
        </p:txBody>
      </p:sp>
      <p:sp>
        <p:nvSpPr>
          <p:cNvPr id="9" name="Скругленный прямоугольник 6">
            <a:extLst>
              <a:ext uri="{FF2B5EF4-FFF2-40B4-BE49-F238E27FC236}">
                <a16:creationId xmlns:a16="http://schemas.microsoft.com/office/drawing/2014/main" id="{7C38BEE4-7A4F-E069-2875-B73E9BBE0621}"/>
              </a:ext>
            </a:extLst>
          </p:cNvPr>
          <p:cNvSpPr/>
          <p:nvPr/>
        </p:nvSpPr>
        <p:spPr>
          <a:xfrm>
            <a:off x="1083137" y="326558"/>
            <a:ext cx="6977723" cy="9714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fortaa" pitchFamily="2" charset="0"/>
                <a:cs typeface="Times New Roman" pitchFamily="18" charset="0"/>
              </a:rPr>
              <a:t>Безопасная среда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Comfortaa" pitchFamily="2" charset="0"/>
              <a:cs typeface="Times New Roman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E3B84C7-FC81-AE8F-864B-CE85708DF7E2}"/>
              </a:ext>
            </a:extLst>
          </p:cNvPr>
          <p:cNvSpPr/>
          <p:nvPr/>
        </p:nvSpPr>
        <p:spPr>
          <a:xfrm>
            <a:off x="135924" y="123568"/>
            <a:ext cx="8853617" cy="6586151"/>
          </a:xfrm>
          <a:prstGeom prst="rect">
            <a:avLst/>
          </a:prstGeom>
          <a:noFill/>
          <a:ln w="57150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8D5447-4BC1-102E-031C-E180E748F39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0168" t="6981" r="16145" b="6270"/>
          <a:stretch/>
        </p:blipFill>
        <p:spPr>
          <a:xfrm>
            <a:off x="618008" y="4584034"/>
            <a:ext cx="1987270" cy="1919490"/>
          </a:xfrm>
          <a:prstGeom prst="rect">
            <a:avLst/>
          </a:prstGeom>
          <a:ln w="38100">
            <a:solidFill>
              <a:schemeClr val="bg2">
                <a:lumMod val="90000"/>
              </a:schemeClr>
            </a:solidFill>
          </a:ln>
          <a:effectLst/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0E6AAA2A-B484-07BB-5C16-938AAD8D14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38" t="5845" r="9705" b="8086"/>
          <a:stretch/>
        </p:blipFill>
        <p:spPr bwMode="auto">
          <a:xfrm>
            <a:off x="6556745" y="4584034"/>
            <a:ext cx="2073688" cy="1945969"/>
          </a:xfrm>
          <a:prstGeom prst="rect">
            <a:avLst/>
          </a:prstGeom>
          <a:ln w="381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28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Пользователь\Desktop\КОНКУРС Ранний возраст 2026 — копия\ФОТО\IMG_01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266" y="1429147"/>
            <a:ext cx="2512262" cy="193820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Пользователь\Desktop\КОНКУРС Ранний возраст 2026 — копия\ФОТО\IMG_01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49" y="1429147"/>
            <a:ext cx="2878270" cy="193820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Пользователь\Desktop\КОНКУРС Ранний возраст 2026 — копия\ФОТО\IMG_01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45" y="3502392"/>
            <a:ext cx="3024739" cy="219728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Пользователь\Desktop\КОНКУРС Ранний возраст 2026 — копия\IMG_20260209_113216_7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50" y="3502392"/>
            <a:ext cx="1619584" cy="219728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КОНКУРС Ранний возраст 2026 — копия\IMG_20260209_113227_35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507" y="3502392"/>
            <a:ext cx="3080743" cy="219729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A787C0-7D4A-CDCA-B58A-2D4D62C1702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304" t="7606" r="5502" b="6339"/>
          <a:stretch/>
        </p:blipFill>
        <p:spPr>
          <a:xfrm>
            <a:off x="6223975" y="1429147"/>
            <a:ext cx="2368275" cy="1938203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Скругленный прямоугольник 1"/>
          <p:cNvSpPr/>
          <p:nvPr/>
        </p:nvSpPr>
        <p:spPr>
          <a:xfrm>
            <a:off x="325677" y="5975172"/>
            <a:ext cx="8505172" cy="459055"/>
          </a:xfrm>
          <a:prstGeom prst="round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000" dirty="0">
                <a:solidFill>
                  <a:prstClr val="black"/>
                </a:solidFill>
                <a:latin typeface="Comfortaa" pitchFamily="2" charset="0"/>
                <a:cs typeface="Times New Roman" panose="02020603050405020304" pitchFamily="18" charset="0"/>
              </a:rPr>
              <a:t>       </a:t>
            </a:r>
            <a:r>
              <a:rPr lang="ru-RU" sz="1200" dirty="0">
                <a:solidFill>
                  <a:prstClr val="black"/>
                </a:solidFill>
                <a:latin typeface="Comfortaa" pitchFamily="2" charset="0"/>
                <a:cs typeface="Times New Roman" panose="02020603050405020304" pitchFamily="18" charset="0"/>
              </a:rPr>
              <a:t>Для организации присмотра и ухода, образовательного процесса мебель </a:t>
            </a:r>
            <a:r>
              <a:rPr lang="ru-RU" sz="1200" dirty="0" smtClean="0">
                <a:solidFill>
                  <a:prstClr val="black"/>
                </a:solidFill>
                <a:latin typeface="Comfortaa" pitchFamily="2" charset="0"/>
                <a:cs typeface="Times New Roman" panose="02020603050405020304" pitchFamily="18" charset="0"/>
              </a:rPr>
              <a:t>подобрана</a:t>
            </a:r>
          </a:p>
          <a:p>
            <a:pPr lvl="0" algn="ctr"/>
            <a:r>
              <a:rPr lang="ru-RU" sz="1200" dirty="0" smtClean="0">
                <a:solidFill>
                  <a:prstClr val="black"/>
                </a:solidFill>
                <a:latin typeface="Comfortaa" pitchFamily="2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Comfortaa" pitchFamily="2" charset="0"/>
                <a:cs typeface="Times New Roman" panose="02020603050405020304" pitchFamily="18" charset="0"/>
              </a:rPr>
              <a:t>по росту детей  </a:t>
            </a:r>
            <a:endParaRPr lang="ru-RU" sz="1000" dirty="0">
              <a:solidFill>
                <a:prstClr val="black"/>
              </a:solidFill>
              <a:latin typeface="Comfortaa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7D18014-3F34-4A16-87C4-1BFF786FB783}"/>
              </a:ext>
            </a:extLst>
          </p:cNvPr>
          <p:cNvSpPr/>
          <p:nvPr/>
        </p:nvSpPr>
        <p:spPr>
          <a:xfrm>
            <a:off x="135924" y="123568"/>
            <a:ext cx="8853617" cy="6586151"/>
          </a:xfrm>
          <a:prstGeom prst="rect">
            <a:avLst/>
          </a:prstGeom>
          <a:noFill/>
          <a:ln w="5715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6">
            <a:extLst>
              <a:ext uri="{FF2B5EF4-FFF2-40B4-BE49-F238E27FC236}">
                <a16:creationId xmlns:a16="http://schemas.microsoft.com/office/drawing/2014/main" id="{B1D414A7-39E3-DF8B-696D-CEEB918CAC9C}"/>
              </a:ext>
            </a:extLst>
          </p:cNvPr>
          <p:cNvSpPr/>
          <p:nvPr/>
        </p:nvSpPr>
        <p:spPr>
          <a:xfrm>
            <a:off x="1083137" y="327466"/>
            <a:ext cx="6977723" cy="838898"/>
          </a:xfrm>
          <a:prstGeom prst="round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mfortaa" pitchFamily="2" charset="0"/>
                <a:cs typeface="Times New Roman" pitchFamily="18" charset="0"/>
              </a:rPr>
              <a:t>Безопасная среда</a:t>
            </a:r>
          </a:p>
        </p:txBody>
      </p:sp>
      <p:pic>
        <p:nvPicPr>
          <p:cNvPr id="20" name="Рисунок 19" descr="Изображение выглядит как черный, темно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D01098-20B9-DE97-E695-2CAA9C2B14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66" y="5975171"/>
            <a:ext cx="281982" cy="28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9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9">
            <a:extLst>
              <a:ext uri="{FF2B5EF4-FFF2-40B4-BE49-F238E27FC236}">
                <a16:creationId xmlns:a16="http://schemas.microsoft.com/office/drawing/2014/main" id="{E92D338E-063E-7467-5209-82AF71FDE706}"/>
              </a:ext>
            </a:extLst>
          </p:cNvPr>
          <p:cNvSpPr/>
          <p:nvPr/>
        </p:nvSpPr>
        <p:spPr>
          <a:xfrm>
            <a:off x="482949" y="1843486"/>
            <a:ext cx="3886199" cy="4480990"/>
          </a:xfrm>
          <a:prstGeom prst="roundRect">
            <a:avLst/>
          </a:prstGeom>
          <a:ln w="762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363177" y="1168858"/>
            <a:ext cx="4125744" cy="551231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Режим дня в группе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1-1.6 лет</a:t>
            </a:r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4782810" y="1168858"/>
            <a:ext cx="3886200" cy="5436128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Режим дня в группе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1.6 -3 лет</a:t>
            </a:r>
          </a:p>
          <a:p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85800" y="283706"/>
            <a:ext cx="7886699" cy="81755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</a:pP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Условия организации присмотра и ухода </a:t>
            </a:r>
          </a:p>
          <a:p>
            <a:pPr algn="ctr">
              <a:lnSpc>
                <a:spcPts val="2400"/>
              </a:lnSpc>
            </a:pP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fortaa" pitchFamily="2" charset="0"/>
                <a:cs typeface="Times New Roman" panose="02020603050405020304" pitchFamily="18" charset="0"/>
              </a:rPr>
              <a:t>за детьми раннего возраста</a:t>
            </a: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8E00F17C-4E01-BF0F-18D3-8AE1864D84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0338630"/>
              </p:ext>
            </p:extLst>
          </p:nvPr>
        </p:nvGraphicFramePr>
        <p:xfrm>
          <a:off x="684213" y="2093913"/>
          <a:ext cx="3279775" cy="425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name="Document" r:id="rId3" imgW="6789746" imgH="8809516" progId="Word.Document.12">
                  <p:embed/>
                </p:oleObj>
              </mc:Choice>
              <mc:Fallback>
                <p:oleObj name="Document" r:id="rId3" imgW="6789746" imgH="8809516" progId="Word.Document.12">
                  <p:embed/>
                  <p:pic>
                    <p:nvPicPr>
                      <p:cNvPr id="14" name="Объект 1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4213" y="2093913"/>
                        <a:ext cx="3279775" cy="425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Скругленный прямоугольник 9">
            <a:extLst>
              <a:ext uri="{FF2B5EF4-FFF2-40B4-BE49-F238E27FC236}">
                <a16:creationId xmlns:a16="http://schemas.microsoft.com/office/drawing/2014/main" id="{939832A7-536C-AED8-35C3-E612692C373E}"/>
              </a:ext>
            </a:extLst>
          </p:cNvPr>
          <p:cNvSpPr/>
          <p:nvPr/>
        </p:nvSpPr>
        <p:spPr>
          <a:xfrm>
            <a:off x="4804853" y="1861568"/>
            <a:ext cx="3886199" cy="4480990"/>
          </a:xfrm>
          <a:prstGeom prst="roundRect">
            <a:avLst/>
          </a:prstGeom>
          <a:ln w="762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BDAFEBF2-185F-2E30-D32F-A4852F81EF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8996031"/>
              </p:ext>
            </p:extLst>
          </p:nvPr>
        </p:nvGraphicFramePr>
        <p:xfrm>
          <a:off x="4999970" y="2155825"/>
          <a:ext cx="3451880" cy="456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name="Document" r:id="rId5" imgW="6896674" imgH="9384097" progId="Word.Document.12">
                  <p:embed/>
                </p:oleObj>
              </mc:Choice>
              <mc:Fallback>
                <p:oleObj name="Document" r:id="rId5" imgW="6896674" imgH="9384097" progId="Word.Document.12">
                  <p:embed/>
                  <p:pic>
                    <p:nvPicPr>
                      <p:cNvPr id="10" name="Объект 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99970" y="2155825"/>
                        <a:ext cx="3451880" cy="4565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E4D6166-885C-1C13-1966-C3CCB9F5A2BC}"/>
              </a:ext>
            </a:extLst>
          </p:cNvPr>
          <p:cNvSpPr/>
          <p:nvPr/>
        </p:nvSpPr>
        <p:spPr>
          <a:xfrm>
            <a:off x="135924" y="123568"/>
            <a:ext cx="8853617" cy="6586151"/>
          </a:xfrm>
          <a:prstGeom prst="rect">
            <a:avLst/>
          </a:prstGeom>
          <a:noFill/>
          <a:ln w="57150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 descr="Изображение выглядит как черный, темно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18751F-41D8-5722-EB74-4D4594E382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758" y="1314606"/>
            <a:ext cx="513165" cy="51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3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5113</TotalTime>
  <Words>1116</Words>
  <Application>Microsoft Office PowerPoint</Application>
  <PresentationFormat>Экран (4:3)</PresentationFormat>
  <Paragraphs>229</Paragraphs>
  <Slides>26</Slides>
  <Notes>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Times New Roman</vt:lpstr>
      <vt:lpstr>Comfortaa</vt:lpstr>
      <vt:lpstr>Arial</vt:lpstr>
      <vt:lpstr>Calibri Light</vt:lpstr>
      <vt:lpstr>Calibri</vt:lpstr>
      <vt:lpstr>Тема Office</vt:lpstr>
      <vt:lpstr>Document</vt:lpstr>
      <vt:lpstr>Система работы в группах раннего возраста МБДОУ «ДС № 413 г. Челябинска»</vt:lpstr>
      <vt:lpstr>Презентация PowerPoint</vt:lpstr>
      <vt:lpstr>Принципы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Система работы в группах раннего возраста МБДОУ «ДС № 413 г. Челябинска»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249</cp:revision>
  <dcterms:created xsi:type="dcterms:W3CDTF">2026-01-31T12:28:04Z</dcterms:created>
  <dcterms:modified xsi:type="dcterms:W3CDTF">2026-06-10T12:17:13Z</dcterms:modified>
</cp:coreProperties>
</file>