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8" r:id="rId2"/>
    <p:sldId id="260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8" r:id="rId11"/>
    <p:sldId id="270" r:id="rId12"/>
    <p:sldId id="271" r:id="rId13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7B41345-B2AB-475A-B78D-C1F0FBD4A29D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DDF1E6C3-3421-4640-9839-0D86B6DB817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98442" cy="293975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Arial" pitchFamily="34" charset="0"/>
                <a:cs typeface="Arial" pitchFamily="34" charset="0"/>
              </a:rPr>
              <a:t>Автоматизация звуков по пособию Лебедевой </a:t>
            </a:r>
            <a:r>
              <a:rPr lang="ru-RU" sz="4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4800" b="1" dirty="0" smtClean="0">
                <a:latin typeface="Arial" pitchFamily="34" charset="0"/>
                <a:cs typeface="Arial" pitchFamily="34" charset="0"/>
              </a:rPr>
            </a:br>
            <a:r>
              <a:rPr lang="ru-RU" sz="4800" b="1" dirty="0" smtClean="0">
                <a:latin typeface="Arial" pitchFamily="34" charset="0"/>
                <a:cs typeface="Arial" pitchFamily="34" charset="0"/>
              </a:rPr>
              <a:t>И</a:t>
            </a:r>
            <a:r>
              <a:rPr lang="ru-RU" sz="4800" b="1" dirty="0">
                <a:latin typeface="Arial" pitchFamily="34" charset="0"/>
                <a:cs typeface="Arial" pitchFamily="34" charset="0"/>
              </a:rPr>
              <a:t>. Л. «Трудный звук, ты наш друг!»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4509120"/>
            <a:ext cx="5184576" cy="2209877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Выполнила: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ts val="0"/>
              </a:spcBef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учитель- логопед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МБДОУ Д/С № 471  Меньщикова Наталья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Анатольевна</a:t>
            </a:r>
          </a:p>
          <a:p>
            <a:endParaRPr lang="ru-RU" dirty="0"/>
          </a:p>
        </p:txBody>
      </p:sp>
      <p:pic>
        <p:nvPicPr>
          <p:cNvPr id="4" name="Picture 8" descr="Трудный звук, ты наш друг! Звуки Р, Рь. Практическое пособие для логопедов,  воспитателей, родителе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0617">
            <a:off x="480568" y="2997460"/>
            <a:ext cx="2668810" cy="350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947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120680"/>
          </a:xfrm>
        </p:spPr>
        <p:txBody>
          <a:bodyPr>
            <a:normAutofit fontScale="77500" lnSpcReduction="20000"/>
          </a:bodyPr>
          <a:lstStyle/>
          <a:p>
            <a:pPr marL="18288" indent="0">
              <a:buNone/>
            </a:pPr>
            <a:r>
              <a:rPr lang="ru-RU" b="1" dirty="0" err="1" smtClean="0">
                <a:latin typeface="Arial" pitchFamily="34" charset="0"/>
                <a:cs typeface="Arial" pitchFamily="34" charset="0"/>
              </a:rPr>
              <a:t>Разминкка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Был очень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летний день,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Но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свитер я надел.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Дул лёгкий,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ветерок…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Зашёл я к другу на часок.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Каким же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тёплым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был приём!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Мы пили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чай вдвоём,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Дарил мне друг свой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тёплый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взгляд,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тёплой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встречи был я рад!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Логопед предлагает детям вспомнить и назвать всё, что бывает тёплым.</a:t>
            </a:r>
          </a:p>
          <a:p>
            <a:pPr marL="18288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Ход игры: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Дети сидят вокруг стола, на котором разложены картинки, иллюстрирующие слова со звуком Л. Логопед задаёт вопрос, например:  «Что бывает волшебным?» участники игры, используя картинки, составляют с заданным прилагательным всевозможные словосочетания, за каждое из которых получают призовые фишки: волшебная палочка, волшебный плащ, волшебное яблоко, волшебный колпак и т .д. Выигрывает тот, кто наберёт больше фишек.</a:t>
            </a:r>
          </a:p>
          <a:p>
            <a:pPr marL="18288" indent="0">
              <a:buNone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Варианты словосочетаний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Белые: ландыш, облако, флаг, мыло, плащ…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Острые: иголка, пила, вилка, стрела, колпак, лом…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Вместительные: палатка, дупло, полка, лодка…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Лёгкие: облако, лодочка, стрела, плащ…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Круглые: колобок, яблоко, дупло, стол, лужа, юла, тарелка…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Сломанные: ёлка, пила,  палка, кукла, иголка, стол, стул…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Душистые: ландыш, ёлка, мыло, яблоко…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Деревянные: весло, стол, стул, палка, полка, лодка, плот…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Металлические: ложки, вилки, тарелки(муз.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Инстр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.), иголка, пила, юла, лом…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3688" y="27725"/>
            <a:ext cx="5616624" cy="553966"/>
          </a:xfrm>
        </p:spPr>
        <p:txBody>
          <a:bodyPr/>
          <a:lstStyle/>
          <a:p>
            <a:pPr algn="ctr"/>
            <a:r>
              <a:rPr lang="ru-RU" sz="3600" b="1" dirty="0" smtClean="0">
                <a:effectLst/>
                <a:latin typeface="Arial" pitchFamily="34" charset="0"/>
                <a:cs typeface="Arial" pitchFamily="34" charset="0"/>
              </a:rPr>
              <a:t>«Что таким бывает?»</a:t>
            </a:r>
            <a:endParaRPr lang="ru-RU" sz="36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59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760640"/>
          </a:xfrm>
        </p:spPr>
        <p:txBody>
          <a:bodyPr>
            <a:normAutofit fontScale="92500" lnSpcReduction="10000"/>
          </a:bodyPr>
          <a:lstStyle/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Логопед с помощью секундомера проверяет, кто из детей быстрее сложит из картинок а затем разберёт кучу – малу.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Куча- мала: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полу – пила,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пиле – метла,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метле – юла,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юле – стрела,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стреле – игла,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игле – пчела.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Пчела – на игле,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Игла – на стреле,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Стрела – на юле,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Юла – на метле,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Метла – на пиле,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Пила – на полу.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Если, произнося текст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языколомки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игрок допускает ошибку, в игру вступает следующий участник. Во втором туре игры дети «складывают и «разбирают» кучу -малу без картинок по памяти.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5776" y="0"/>
            <a:ext cx="4082792" cy="720080"/>
          </a:xfrm>
        </p:spPr>
        <p:txBody>
          <a:bodyPr/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«Куча мала!»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99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764704"/>
            <a:ext cx="9036496" cy="5904656"/>
          </a:xfrm>
        </p:spPr>
        <p:txBody>
          <a:bodyPr>
            <a:normAutofit fontScale="85000" lnSpcReduction="20000"/>
          </a:bodyPr>
          <a:lstStyle/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 столе разложены картинки, изображающие различные предметы, названия которых содержат звук Л: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лопата, вилка, галстук, ласты, кукла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т. Д. – это «торговая лавка». Первый игрок «идёт» по столу своими указательным и средним пальчиками читая стишок: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Глупый Осёл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 лавку пошёл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 мылом.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Участники игры закрывают глаза. А игрок изображающий ослика, в это время берёт со стола любую картинку , кроме «мыла», и продолжает: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 лавку сходил, 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Мыло забыл.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Что же купил он?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Дети открывают глаза и угадывают, чего в «лавке» не стало. Игрок,  первым обнаруживший пропавший предмет, становится «Осликом». Но прежде чем «отправиться в лавку», ему необходимо безошибочно перечислить все приобретённые товары (в данном случае «куплен» всего один предмет, но к окончанию игры список товаров увеличивается, игра усложняется и становится более занимательной.) «Шагая в лавку», каждый игрок, изображающий Ослика, чётко проговаривает слова коррекционного рифмованного текста: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Глупый Осёл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 лавку пошёл</a:t>
            </a:r>
          </a:p>
          <a:p>
            <a:pPr marL="18288" indent="0"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За мылом…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0"/>
            <a:ext cx="3744416" cy="842392"/>
          </a:xfrm>
        </p:spPr>
        <p:txBody>
          <a:bodyPr/>
          <a:lstStyle/>
          <a:p>
            <a:pPr algn="ctr"/>
            <a:r>
              <a:rPr lang="ru-RU" sz="4000" dirty="0" smtClean="0">
                <a:latin typeface="Arial" pitchFamily="34" charset="0"/>
                <a:cs typeface="Arial" pitchFamily="34" charset="0"/>
              </a:rPr>
              <a:t>«Ну и ослик!»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35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417"/>
            <a:ext cx="8280920" cy="511256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Этап автоматизации звуков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-  это этап формирования первичных произносительных умений и навыков (по Л.С. Волковой). 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ea typeface="Times New Roman"/>
                <a:cs typeface="Arial" pitchFamily="34" charset="0"/>
              </a:rPr>
              <a:t>Цель</a:t>
            </a:r>
            <a:r>
              <a:rPr lang="ru-RU" sz="2800" dirty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ea typeface="Times New Roman"/>
                <a:cs typeface="Arial" pitchFamily="34" charset="0"/>
              </a:rPr>
              <a:t>автоматизации звуков- </a:t>
            </a:r>
            <a:r>
              <a:rPr lang="ru-RU" sz="2800" dirty="0">
                <a:latin typeface="Arial" pitchFamily="34" charset="0"/>
                <a:ea typeface="Times New Roman"/>
                <a:cs typeface="Arial" pitchFamily="34" charset="0"/>
              </a:rPr>
              <a:t>научить ребенка правильно произносить уже поставленный звук.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0" name="Picture 2" descr="ЛОГОПЕД и Я : Автоматизация зву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363" y="3582631"/>
            <a:ext cx="4785893" cy="3275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94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7992888" cy="489654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пробудить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ребенке желание самому активно участвовать в процессе исправления звукопроизношения;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расширить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 обогатить диапазон игровых умений и навыков;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повысить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познавательную активность и работоспособность детей;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активизировать процессы восприятия, внимания, памяти;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плавно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регулировать поведенческие трудности детей, постепенно приучая их подчиняться правилам игры.   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80920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Задачи </a:t>
            </a:r>
            <a:r>
              <a:rPr lang="ru-RU" dirty="0">
                <a:latin typeface="Arial" pitchFamily="34" charset="0"/>
                <a:cs typeface="Arial" pitchFamily="34" charset="0"/>
              </a:rPr>
              <a:t>игровых методов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приемов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2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408712"/>
          </a:xfrm>
          <a:noFill/>
        </p:spPr>
        <p:txBody>
          <a:bodyPr>
            <a:normAutofit lnSpcReduction="10000"/>
          </a:bodyPr>
          <a:lstStyle/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Сейчас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существует огромное количество литературы по логопедии, 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на автоматизацию звуков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тоже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достаточно много, и, как правило, они все однообразные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Данное практическое пособие содержит большое количество разнообразных игр.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Комплексный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характер предлагаемых игр  позволит в процессе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коррекции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звуков развить навыки фонематического анализа и синтеза, укрепить психологическую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базу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речи (память, внимание, мышление),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воспитать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интерес, уважение и любовь к живому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русскому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слову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marL="18288" indent="0">
              <a:buNone/>
            </a:pPr>
            <a:endParaRPr lang="ru-RU" dirty="0"/>
          </a:p>
        </p:txBody>
      </p:sp>
      <p:pic>
        <p:nvPicPr>
          <p:cNvPr id="5122" name="Picture 2" descr="Ребенок, несущий много книг | Премиум векторы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5" r="54695"/>
          <a:stretch/>
        </p:blipFill>
        <p:spPr bwMode="auto">
          <a:xfrm>
            <a:off x="7430732" y="3338431"/>
            <a:ext cx="1681023" cy="350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54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6633"/>
            <a:ext cx="8496944" cy="6480720"/>
          </a:xfrm>
        </p:spPr>
        <p:txBody>
          <a:bodyPr>
            <a:normAutofit fontScale="92500" lnSpcReduction="20000"/>
          </a:bodyPr>
          <a:lstStyle/>
          <a:p>
            <a:pPr marL="18288" indent="0" algn="ctr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Компактность и мобильность игр заметно облегчит подготовку к занятиям, даст возможность чутко и своевременно реагировать на любые изменения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возможностей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, потребностей и личностных предпочтений ребенка, что, в свою очередь, поможет актуализировать его внутренние ресурсы, включить механизмы </a:t>
            </a:r>
            <a:r>
              <a:rPr lang="ru-RU" sz="2600" dirty="0" err="1">
                <a:latin typeface="Arial" pitchFamily="34" charset="0"/>
                <a:cs typeface="Arial" pitchFamily="34" charset="0"/>
              </a:rPr>
              <a:t>самокоррекции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</a:t>
            </a:r>
          </a:p>
          <a:p>
            <a:pPr marL="18288" indent="0" algn="ctr">
              <a:lnSpc>
                <a:spcPct val="160000"/>
              </a:lnSpc>
              <a:spcBef>
                <a:spcPts val="0"/>
              </a:spcBef>
              <a:buNone/>
            </a:pPr>
            <a:r>
              <a:rPr lang="ru-RU" sz="2600" dirty="0">
                <a:latin typeface="Arial" pitchFamily="34" charset="0"/>
                <a:cs typeface="Arial" pitchFamily="34" charset="0"/>
              </a:rPr>
              <a:t>Лексический материал, задействованный в пособии, оптимален по объему и звуковому составу и в то же время позволяет подготовить детей к восприятию таких понятий, как многозначность слова,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омонимы, антонимы и паронимы.</a:t>
            </a:r>
            <a:endParaRPr lang="ru-RU" sz="26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4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6633"/>
            <a:ext cx="8640960" cy="655272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Пособие состоит из </a:t>
            </a: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5 </a:t>
            </a: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комплектов: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Звуки </a:t>
            </a: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С,З </a:t>
            </a:r>
            <a:endParaRPr lang="ru-RU" sz="2600" b="1" dirty="0"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Звуки </a:t>
            </a: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Ш,Ж,Щ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Звуки Ч, Ц</a:t>
            </a:r>
            <a:endParaRPr lang="ru-RU" sz="2600" b="1" dirty="0"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Звуки Р, </a:t>
            </a:r>
            <a:r>
              <a:rPr lang="ru-RU" sz="2600" b="1" dirty="0" err="1" smtClean="0">
                <a:effectLst/>
                <a:latin typeface="Arial" pitchFamily="34" charset="0"/>
                <a:cs typeface="Arial" pitchFamily="34" charset="0"/>
              </a:rPr>
              <a:t>Рь</a:t>
            </a:r>
            <a:endParaRPr lang="ru-RU" sz="2600" b="1" dirty="0"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Звуки Л, Ль.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Используя </a:t>
            </a: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сочетания пособий </a:t>
            </a:r>
            <a:endParaRPr lang="ru-RU" sz="26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комплекта </a:t>
            </a:r>
            <a:r>
              <a:rPr lang="ru-RU" sz="2600" b="1" dirty="0">
                <a:effectLst/>
                <a:latin typeface="Arial" pitchFamily="34" charset="0"/>
                <a:cs typeface="Arial" pitchFamily="34" charset="0"/>
              </a:rPr>
              <a:t>«Трудный звук, ты наш друг!» можно проводить различные игры на дифференциацию оппозиционных звуков. Универсальность иллюстративного материала пособий значительно расширит возможности и повысит эффективность </a:t>
            </a:r>
            <a:r>
              <a:rPr lang="ru-RU" sz="2600" b="1" dirty="0" smtClean="0">
                <a:effectLst/>
                <a:latin typeface="Arial" pitchFamily="34" charset="0"/>
                <a:cs typeface="Arial" pitchFamily="34" charset="0"/>
              </a:rPr>
              <a:t>коррекционного процесса.</a:t>
            </a:r>
            <a:endParaRPr lang="ru-RU" sz="2600" b="1" dirty="0"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6632"/>
            <a:ext cx="2539528" cy="343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7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5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Каждое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пособие содержит  разнообразные коррекционно-развивающие игры и упражнения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, логопедические разминки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а также логопедические фокусы. Увлекательные игровые занятия помогут не только автоматизировать произношение звуков, но и развить навыки звукобуквенного анализа, 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фонематическое восприятие, закрепить лексико- грамматические категории, обогатить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связную речь, дадут возможность раскрыть 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и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реализовать творческие 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способности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детей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3200" b="1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" t="4255" b="-1"/>
          <a:stretch/>
        </p:blipFill>
        <p:spPr bwMode="auto">
          <a:xfrm>
            <a:off x="77102" y="3962293"/>
            <a:ext cx="2262649" cy="2880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" t="5826"/>
          <a:stretch/>
        </p:blipFill>
        <p:spPr bwMode="auto">
          <a:xfrm>
            <a:off x="6876256" y="3798122"/>
            <a:ext cx="2222100" cy="305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77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lnSpcReduction="10000"/>
          </a:bodyPr>
          <a:lstStyle/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«Подбери пару» или «Логическое лото»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«Классическое лото»(классификация, место звука в слове)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«Слова- однофамильцы»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«Кошки – мышки», «Эхо»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«Бабушка и внук», «Слова с начинкой»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«День – ночь», «Шёл я шёл…»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«Стог сена»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«Где спрятался муравей?»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«Зима и весна»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«Что таким бывает?»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«Куча мала»</a:t>
            </a:r>
          </a:p>
          <a:p>
            <a:pPr marL="18288" indent="0">
              <a:buNone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«Ну и Ослик!»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687816" cy="1152128"/>
          </a:xfrm>
        </p:spPr>
        <p:txBody>
          <a:bodyPr/>
          <a:lstStyle/>
          <a:p>
            <a:pPr algn="ctr"/>
            <a:r>
              <a:rPr lang="ru-RU" sz="3600" b="1" dirty="0" smtClean="0">
                <a:effectLst/>
                <a:latin typeface="Arial" pitchFamily="34" charset="0"/>
                <a:cs typeface="Arial" pitchFamily="34" charset="0"/>
              </a:rPr>
              <a:t>Игры на автоматизацию различных звуков</a:t>
            </a:r>
            <a:endParaRPr lang="ru-RU" sz="36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6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700808"/>
            <a:ext cx="8640960" cy="4968552"/>
          </a:xfrm>
        </p:spPr>
        <p:txBody>
          <a:bodyPr/>
          <a:lstStyle/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2400" b="1" dirty="0" smtClean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«Лисы и зайцы»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С- З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«Пчела на лугу»- 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Л- Ль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«Зеркало» -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С- З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«Шёл я шёл…»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- 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Ш- С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«Волшебная лупа»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- 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Ч- Ц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«Звуковое лото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» - 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Ч- Щ-Ц-</a:t>
            </a:r>
            <a:r>
              <a:rPr lang="ru-RU" sz="2400" b="1" dirty="0" err="1" smtClean="0">
                <a:effectLst/>
                <a:latin typeface="Arial" pitchFamily="34" charset="0"/>
                <a:cs typeface="Arial" pitchFamily="34" charset="0"/>
              </a:rPr>
              <a:t>Ть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 smtClean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«Вол и вор» </a:t>
            </a:r>
            <a:r>
              <a:rPr lang="ru-RU" sz="2400" b="1" dirty="0">
                <a:effectLst/>
                <a:latin typeface="Arial" pitchFamily="34" charset="0"/>
                <a:cs typeface="Arial" pitchFamily="34" charset="0"/>
              </a:rPr>
              <a:t>- дифференциация звуков 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[</a:t>
            </a:r>
            <a:r>
              <a:rPr lang="ru-RU" sz="2400" b="1" dirty="0" smtClean="0">
                <a:effectLst/>
                <a:latin typeface="Arial" pitchFamily="34" charset="0"/>
                <a:cs typeface="Arial" pitchFamily="34" charset="0"/>
              </a:rPr>
              <a:t>Л- Р</a:t>
            </a:r>
            <a:r>
              <a:rPr lang="en-US" sz="2400" b="1" dirty="0" smtClean="0">
                <a:effectLst/>
                <a:latin typeface="Arial" pitchFamily="34" charset="0"/>
                <a:cs typeface="Arial" pitchFamily="34" charset="0"/>
              </a:rPr>
              <a:t>]</a:t>
            </a:r>
            <a:endParaRPr lang="ru-RU" sz="2400" b="1" dirty="0"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buNone/>
            </a:pPr>
            <a:endParaRPr lang="ru-RU" sz="2400" b="1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buNone/>
            </a:pPr>
            <a:endParaRPr lang="ru-RU" sz="2400" b="1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18288" indent="0">
              <a:buNone/>
            </a:pPr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04664"/>
            <a:ext cx="7632848" cy="1296144"/>
          </a:xfrm>
        </p:spPr>
        <p:txBody>
          <a:bodyPr/>
          <a:lstStyle/>
          <a:p>
            <a:pPr algn="ctr"/>
            <a:r>
              <a:rPr lang="ru-RU" sz="4000" b="1" dirty="0" smtClean="0">
                <a:effectLst/>
                <a:latin typeface="Arial" pitchFamily="34" charset="0"/>
                <a:cs typeface="Arial" pitchFamily="34" charset="0"/>
              </a:rPr>
              <a:t>Игры на дифференциацию различных звуков</a:t>
            </a:r>
            <a:endParaRPr lang="ru-RU" sz="40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32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2038</TotalTime>
  <Words>1110</Words>
  <Application>Microsoft Office PowerPoint</Application>
  <PresentationFormat>Экран (4:3)</PresentationFormat>
  <Paragraphs>107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Базовая</vt:lpstr>
      <vt:lpstr>Автоматизация звуков по пособию Лебедевой  И. Л. «Трудный звук, ты наш друг!»</vt:lpstr>
      <vt:lpstr>Презентация PowerPoint</vt:lpstr>
      <vt:lpstr>        Задачи игровых методов и приемов</vt:lpstr>
      <vt:lpstr>Презентация PowerPoint</vt:lpstr>
      <vt:lpstr>Презентация PowerPoint</vt:lpstr>
      <vt:lpstr>Презентация PowerPoint</vt:lpstr>
      <vt:lpstr>Презентация PowerPoint</vt:lpstr>
      <vt:lpstr>Игры на автоматизацию различных звуков</vt:lpstr>
      <vt:lpstr>Игры на дифференциацию различных звуков</vt:lpstr>
      <vt:lpstr>«Что таким бывает?»</vt:lpstr>
      <vt:lpstr>«Куча мала!»</vt:lpstr>
      <vt:lpstr>«Ну и ослик!»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38</cp:revision>
  <dcterms:created xsi:type="dcterms:W3CDTF">2021-11-01T07:53:33Z</dcterms:created>
  <dcterms:modified xsi:type="dcterms:W3CDTF">2021-11-25T17:12:17Z</dcterms:modified>
</cp:coreProperties>
</file>